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354" r:id="rId4"/>
    <p:sldId id="355" r:id="rId5"/>
    <p:sldId id="356" r:id="rId6"/>
    <p:sldId id="357" r:id="rId7"/>
    <p:sldId id="358" r:id="rId8"/>
    <p:sldId id="359" r:id="rId9"/>
    <p:sldId id="317" r:id="rId10"/>
    <p:sldId id="318" r:id="rId11"/>
    <p:sldId id="320" r:id="rId12"/>
    <p:sldId id="319" r:id="rId13"/>
    <p:sldId id="321" r:id="rId14"/>
    <p:sldId id="360" r:id="rId15"/>
    <p:sldId id="367" r:id="rId16"/>
    <p:sldId id="343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15" r:id="rId33"/>
    <p:sldId id="338" r:id="rId34"/>
    <p:sldId id="339" r:id="rId35"/>
    <p:sldId id="340" r:id="rId36"/>
    <p:sldId id="341" r:id="rId37"/>
    <p:sldId id="342" r:id="rId38"/>
    <p:sldId id="344" r:id="rId39"/>
    <p:sldId id="345" r:id="rId40"/>
    <p:sldId id="350" r:id="rId41"/>
    <p:sldId id="351" r:id="rId42"/>
    <p:sldId id="361" r:id="rId43"/>
    <p:sldId id="368" r:id="rId44"/>
    <p:sldId id="366" r:id="rId45"/>
    <p:sldId id="346" r:id="rId46"/>
    <p:sldId id="347" r:id="rId47"/>
    <p:sldId id="353" r:id="rId48"/>
    <p:sldId id="362" r:id="rId49"/>
    <p:sldId id="348" r:id="rId50"/>
    <p:sldId id="349" r:id="rId51"/>
    <p:sldId id="363" r:id="rId52"/>
    <p:sldId id="364" r:id="rId53"/>
    <p:sldId id="369" r:id="rId54"/>
    <p:sldId id="365" r:id="rId55"/>
    <p:sldId id="352" r:id="rId56"/>
    <p:sldId id="316" r:id="rId57"/>
  </p:sldIdLst>
  <p:sldSz cx="12192000" cy="6858000"/>
  <p:notesSz cx="6858000" cy="9144000"/>
  <p:embeddedFontLst>
    <p:embeddedFont>
      <p:font typeface="Montserrat" pitchFamily="2" charset="77"/>
      <p:regular r:id="rId59"/>
      <p:bold r:id="rId60"/>
      <p:italic r:id="rId61"/>
      <p:boldItalic r:id="rId62"/>
    </p:embeddedFont>
    <p:embeddedFont>
      <p:font typeface="Open Sans" panose="020B0606030504020204" pitchFamily="34" charset="0"/>
      <p:regular r:id="rId63"/>
      <p:bold r:id="rId64"/>
      <p:italic r:id="rId65"/>
      <p:boldItalic r:id="rId66"/>
    </p:embeddedFont>
    <p:embeddedFont>
      <p:font typeface="Playfair Display" pitchFamily="2" charset="77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6" roundtripDataSignature="AMtx7mhAJdgSSxkoQiWeU8gTVqE7EI4V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FBDEA5-0C55-41C8-AB62-BF69A72F6EFA}">
  <a:tblStyle styleId="{1CFBDEA5-0C55-41C8-AB62-BF69A72F6E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20"/>
    <p:restoredTop sz="94651"/>
  </p:normalViewPr>
  <p:slideViewPr>
    <p:cSldViewPr snapToGrid="0">
      <p:cViewPr varScale="1">
        <p:scale>
          <a:sx n="104" d="100"/>
          <a:sy n="104" d="100"/>
        </p:scale>
        <p:origin x="232" y="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customschemas.google.com/relationships/presentationmetadata" Target="metadata"/><Relationship Id="rId7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>
          <a:extLst>
            <a:ext uri="{FF2B5EF4-FFF2-40B4-BE49-F238E27FC236}">
              <a16:creationId xmlns:a16="http://schemas.microsoft.com/office/drawing/2014/main" id="{720C2EF4-BCB1-466A-7321-A14960871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28f2e5a060_0_24:notes">
            <a:extLst>
              <a:ext uri="{FF2B5EF4-FFF2-40B4-BE49-F238E27FC236}">
                <a16:creationId xmlns:a16="http://schemas.microsoft.com/office/drawing/2014/main" id="{743BC09C-C4A2-CA24-9A69-57E9B88558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g328f2e5a060_0_24:notes">
            <a:extLst>
              <a:ext uri="{FF2B5EF4-FFF2-40B4-BE49-F238E27FC236}">
                <a16:creationId xmlns:a16="http://schemas.microsoft.com/office/drawing/2014/main" id="{8DC2C274-D764-D1C6-45E9-6EA191516F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738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>
          <a:extLst>
            <a:ext uri="{FF2B5EF4-FFF2-40B4-BE49-F238E27FC236}">
              <a16:creationId xmlns:a16="http://schemas.microsoft.com/office/drawing/2014/main" id="{16026934-44EE-ACAF-C3F7-A52A426C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28f2e5a060_0_24:notes">
            <a:extLst>
              <a:ext uri="{FF2B5EF4-FFF2-40B4-BE49-F238E27FC236}">
                <a16:creationId xmlns:a16="http://schemas.microsoft.com/office/drawing/2014/main" id="{284AF3ED-520D-6263-EA73-6375AA2FA3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g328f2e5a060_0_24:notes">
            <a:extLst>
              <a:ext uri="{FF2B5EF4-FFF2-40B4-BE49-F238E27FC236}">
                <a16:creationId xmlns:a16="http://schemas.microsoft.com/office/drawing/2014/main" id="{E82C8CB3-A543-969F-AF0E-C499491AA6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0563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BA7DF5EF-F4E9-A7D8-A3F1-92EBDA59D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>
            <a:extLst>
              <a:ext uri="{FF2B5EF4-FFF2-40B4-BE49-F238E27FC236}">
                <a16:creationId xmlns:a16="http://schemas.microsoft.com/office/drawing/2014/main" id="{D6E0F379-CB5E-F6DB-EA92-AFDB7A6C39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>
            <a:extLst>
              <a:ext uri="{FF2B5EF4-FFF2-40B4-BE49-F238E27FC236}">
                <a16:creationId xmlns:a16="http://schemas.microsoft.com/office/drawing/2014/main" id="{477D2459-C242-25B5-57E5-9DE7CE05FC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5012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48B426E8-F141-3144-907D-A96F8C21C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>
            <a:extLst>
              <a:ext uri="{FF2B5EF4-FFF2-40B4-BE49-F238E27FC236}">
                <a16:creationId xmlns:a16="http://schemas.microsoft.com/office/drawing/2014/main" id="{0E6BAAF7-F55D-074F-C0AD-D57F325196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>
            <a:extLst>
              <a:ext uri="{FF2B5EF4-FFF2-40B4-BE49-F238E27FC236}">
                <a16:creationId xmlns:a16="http://schemas.microsoft.com/office/drawing/2014/main" id="{38217E1E-C200-2CD1-7E22-2B0EF240AA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450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E59E36A9-01AF-4766-170E-08A68AC30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>
            <a:extLst>
              <a:ext uri="{FF2B5EF4-FFF2-40B4-BE49-F238E27FC236}">
                <a16:creationId xmlns:a16="http://schemas.microsoft.com/office/drawing/2014/main" id="{9981F88A-85C2-CC06-9ED6-074120316A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>
            <a:extLst>
              <a:ext uri="{FF2B5EF4-FFF2-40B4-BE49-F238E27FC236}">
                <a16:creationId xmlns:a16="http://schemas.microsoft.com/office/drawing/2014/main" id="{84A5D76D-A1F7-50AB-D75F-A12D1CF8DA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3477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E3471209-DF3F-3AFE-D5F4-F6460C0CE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>
            <a:extLst>
              <a:ext uri="{FF2B5EF4-FFF2-40B4-BE49-F238E27FC236}">
                <a16:creationId xmlns:a16="http://schemas.microsoft.com/office/drawing/2014/main" id="{D7824DA5-64E0-48A8-C521-C7D3E4C0AF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>
            <a:extLst>
              <a:ext uri="{FF2B5EF4-FFF2-40B4-BE49-F238E27FC236}">
                <a16:creationId xmlns:a16="http://schemas.microsoft.com/office/drawing/2014/main" id="{91FA7875-42BE-0F3D-C2AC-9D62ACA09C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2342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0CEED1F8-3F8E-328C-6AF0-66FAEA5F8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>
            <a:extLst>
              <a:ext uri="{FF2B5EF4-FFF2-40B4-BE49-F238E27FC236}">
                <a16:creationId xmlns:a16="http://schemas.microsoft.com/office/drawing/2014/main" id="{B23A3972-07D9-DB26-D2E1-2824981D39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>
            <a:extLst>
              <a:ext uri="{FF2B5EF4-FFF2-40B4-BE49-F238E27FC236}">
                <a16:creationId xmlns:a16="http://schemas.microsoft.com/office/drawing/2014/main" id="{95F8ACE0-7010-84CF-F0F5-F2446C2BA5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7807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B7E6FA75-5E61-BA5A-BAFE-EFF619DF2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>
            <a:extLst>
              <a:ext uri="{FF2B5EF4-FFF2-40B4-BE49-F238E27FC236}">
                <a16:creationId xmlns:a16="http://schemas.microsoft.com/office/drawing/2014/main" id="{385E10B4-25DE-CD91-8460-A7D7A6F4B4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>
            <a:extLst>
              <a:ext uri="{FF2B5EF4-FFF2-40B4-BE49-F238E27FC236}">
                <a16:creationId xmlns:a16="http://schemas.microsoft.com/office/drawing/2014/main" id="{B6101EB7-FC3D-86E7-6CB9-E4E597AC24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9165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28f2e5a060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g328f2e5a06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02">
  <p:cSld name="4_Title 02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4155866" y="-1492041"/>
            <a:ext cx="388026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e Texto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Objeto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8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02">
  <p:cSld name="8_Title 02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1"/>
          </p:nvPr>
        </p:nvSpPr>
        <p:spPr>
          <a:xfrm>
            <a:off x="269430" y="2295219"/>
            <a:ext cx="11540621" cy="78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497F"/>
              </a:buClr>
              <a:buSzPts val="5600"/>
              <a:buFont typeface="Playfair Display"/>
              <a:buNone/>
              <a:defRPr sz="5600" b="1" i="0" u="none" strike="noStrike" cap="none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2"/>
          </p:nvPr>
        </p:nvSpPr>
        <p:spPr>
          <a:xfrm>
            <a:off x="269431" y="3431555"/>
            <a:ext cx="4394010" cy="118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3"/>
          </p:nvPr>
        </p:nvSpPr>
        <p:spPr>
          <a:xfrm>
            <a:off x="269430" y="4939050"/>
            <a:ext cx="4394010" cy="453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o de Título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cção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Duplo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  <a:defRPr sz="4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8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14" descr="A logo with a square and a square with a square and a square with a square with a square with a square with a square with a square with a square with a square with a square with&#10;&#10;Description automatically generated"/>
          <p:cNvPicPr preferRelativeResize="0"/>
          <p:nvPr/>
        </p:nvPicPr>
        <p:blipFill rotWithShape="1">
          <a:blip r:embed="rId1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48" y="24212"/>
            <a:ext cx="941784" cy="53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4" descr="A logo with a square and a square with a square and a square with a square with a square with a square with a square with a square with a square with a square with a square with&#10;&#10;Description automatically generated"/>
          <p:cNvPicPr preferRelativeResize="0"/>
          <p:nvPr/>
        </p:nvPicPr>
        <p:blipFill rotWithShape="1">
          <a:blip r:embed="rId1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632" y="391886"/>
            <a:ext cx="698225" cy="16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4" descr="A group of people in a lecture hall&#10;&#10;Description automatically generated"/>
          <p:cNvPicPr preferRelativeResize="0"/>
          <p:nvPr/>
        </p:nvPicPr>
        <p:blipFill rotWithShape="1">
          <a:blip r:embed="rId1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166493"/>
            <a:ext cx="3550920" cy="59924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ytorch.org/hub/pytorch_vision_resnet/" TargetMode="Externa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huggingface.co/docs/transformers/tasks/image_classification" TargetMode="Externa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huggingface.co/docs/transformers/tasks/semantic_segmentation" TargetMode="External"/><Relationship Id="rId5" Type="http://schemas.openxmlformats.org/officeDocument/2006/relationships/hyperlink" Target="https://huggingface.co/docs/transformers/tasks/object_detection" TargetMode="External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" descr="a close up of a blue and green structur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" y="598359"/>
            <a:ext cx="12191979" cy="528613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"/>
          <p:cNvSpPr/>
          <p:nvPr/>
        </p:nvSpPr>
        <p:spPr>
          <a:xfrm>
            <a:off x="0" y="589764"/>
            <a:ext cx="12192000" cy="5294700"/>
          </a:xfrm>
          <a:prstGeom prst="rect">
            <a:avLst/>
          </a:prstGeom>
          <a:solidFill>
            <a:srgbClr val="008FBC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"/>
          <p:cNvSpPr txBox="1"/>
          <p:nvPr/>
        </p:nvSpPr>
        <p:spPr>
          <a:xfrm>
            <a:off x="90443" y="1088598"/>
            <a:ext cx="11810049" cy="78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CMU Portugal 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Advanced Training Program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</a:pP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Natural Language Processing and </a:t>
            </a:r>
            <a:br>
              <a:rPr lang="en-US"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 Vision</a:t>
            </a:r>
            <a:endParaRPr sz="4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90443" y="4559121"/>
            <a:ext cx="4828597" cy="1210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JOÃO MAGALHÃES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NOVA SCHOOL OF SCIENCE AND TECHNOLOGY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endParaRPr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Clr>
                <a:schemeClr val="l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VASCO RAMOS</a:t>
            </a:r>
          </a:p>
          <a:p>
            <a:pPr lvl="0">
              <a:buClr>
                <a:schemeClr val="lt1"/>
              </a:buClr>
              <a:buSzPts val="1600"/>
            </a:pPr>
            <a:r>
              <a:rPr lang="en-US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NOVA SCHOOL OF SCIENCE AND TECHNOLOGY</a:t>
            </a:r>
            <a:endParaRPr lang="en-US" sz="16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5009463" y="4559121"/>
            <a:ext cx="4828597" cy="1210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BRUNO MARTINS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INSTITUTO SUPERIOR TÉCNICO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01728-7992-5D10-D947-66E0CF080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1641-952E-8A82-9B8C-21F23AC95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can we do with Image Representations?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D876C-B61E-24AE-C87A-4A5C134FA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Classification:</a:t>
            </a:r>
          </a:p>
          <a:p>
            <a:pPr lvl="1"/>
            <a:r>
              <a:rPr lang="en-US" dirty="0"/>
              <a:t>Given a set of classes/labels and an unseen image, classify the image.</a:t>
            </a:r>
          </a:p>
          <a:p>
            <a:pPr lvl="1"/>
            <a:endParaRPr lang="en-US" dirty="0"/>
          </a:p>
          <a:p>
            <a:r>
              <a:rPr lang="en-US" b="1" dirty="0"/>
              <a:t>Object detection and segmentation:</a:t>
            </a:r>
          </a:p>
          <a:p>
            <a:pPr lvl="1"/>
            <a:r>
              <a:rPr lang="en-US" dirty="0"/>
              <a:t>Delimit the region of the image that depicts a given object.</a:t>
            </a:r>
          </a:p>
          <a:p>
            <a:pPr lvl="1"/>
            <a:r>
              <a:rPr lang="en-US" dirty="0"/>
              <a:t>Use multiple features, usually from a set of regions.</a:t>
            </a:r>
          </a:p>
          <a:p>
            <a:endParaRPr lang="en-US" dirty="0"/>
          </a:p>
          <a:p>
            <a:r>
              <a:rPr lang="en-US" b="1" dirty="0"/>
              <a:t>Search and </a:t>
            </a:r>
            <a:r>
              <a:rPr lang="en-US" b="1" dirty="0">
                <a:solidFill>
                  <a:srgbClr val="E69138"/>
                </a:solidFill>
              </a:rPr>
              <a:t>cross-modal</a:t>
            </a:r>
            <a:r>
              <a:rPr lang="en-US" b="1" dirty="0"/>
              <a:t> applications:</a:t>
            </a:r>
          </a:p>
          <a:p>
            <a:pPr lvl="1"/>
            <a:r>
              <a:rPr lang="en-US" dirty="0"/>
              <a:t>Search for similar images according to their representations.</a:t>
            </a:r>
          </a:p>
          <a:p>
            <a:pPr lvl="1"/>
            <a:r>
              <a:rPr lang="en-US" dirty="0"/>
              <a:t>Search for images matching a textual description </a:t>
            </a:r>
            <a:r>
              <a:rPr lang="en-US" sz="1600" i="1" dirty="0"/>
              <a:t>(can also be used for open-domain classification)</a:t>
            </a:r>
          </a:p>
          <a:p>
            <a:pPr lvl="1"/>
            <a:r>
              <a:rPr lang="en-US" dirty="0"/>
              <a:t>Image captioning, visual question answering, etc.</a:t>
            </a:r>
          </a:p>
          <a:p>
            <a:pPr lvl="1"/>
            <a:r>
              <a:rPr lang="en-US" dirty="0">
                <a:solidFill>
                  <a:srgbClr val="E69138"/>
                </a:solidFill>
              </a:rPr>
              <a:t>To be covered in the </a:t>
            </a:r>
            <a:r>
              <a:rPr lang="en-US" b="1" dirty="0">
                <a:solidFill>
                  <a:srgbClr val="E69138"/>
                </a:solidFill>
              </a:rPr>
              <a:t>next lecture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DF96E-7DD9-3396-2158-2DB83F0FC4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08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6928A-CF0D-642D-F810-199246856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13649-6300-131B-ACD5-AEBC9CC3D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Image Representations and Classifiers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623F8-2EC0-D1FD-AF51-A30DBBC29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 a dataset to </a:t>
            </a:r>
            <a:r>
              <a:rPr lang="en-US" b="1" dirty="0"/>
              <a:t>learn the parameters of a model </a:t>
            </a:r>
            <a:r>
              <a:rPr lang="en-US" dirty="0"/>
              <a:t>that gives you both image </a:t>
            </a:r>
            <a:r>
              <a:rPr lang="en-US" b="1" dirty="0"/>
              <a:t>representations</a:t>
            </a:r>
            <a:r>
              <a:rPr lang="en-US" dirty="0"/>
              <a:t> and a </a:t>
            </a:r>
            <a:r>
              <a:rPr lang="en-US" b="1" dirty="0"/>
              <a:t>classifier</a:t>
            </a:r>
            <a:r>
              <a:rPr lang="en-US" dirty="0"/>
              <a:t>.</a:t>
            </a:r>
          </a:p>
          <a:p>
            <a:r>
              <a:rPr lang="en-US" dirty="0"/>
              <a:t>Given the model and classifier, predict the label for a new image.</a:t>
            </a:r>
          </a:p>
          <a:p>
            <a:endParaRPr lang="en-US" dirty="0"/>
          </a:p>
          <a:p>
            <a:r>
              <a:rPr lang="en-US" dirty="0"/>
              <a:t>Which model to use?</a:t>
            </a:r>
          </a:p>
          <a:p>
            <a:pPr lvl="1"/>
            <a:r>
              <a:rPr lang="en-US" sz="2600" b="1" dirty="0">
                <a:solidFill>
                  <a:srgbClr val="E69138"/>
                </a:solidFill>
              </a:rPr>
              <a:t>Deep convolutional neural networks</a:t>
            </a:r>
            <a:r>
              <a:rPr lang="en-US" sz="26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sz="2600" b="1" dirty="0">
                <a:solidFill>
                  <a:srgbClr val="E69138"/>
                </a:solidFill>
              </a:rPr>
              <a:t>Transformer encoders</a:t>
            </a:r>
            <a:r>
              <a:rPr lang="en-US" sz="2600" dirty="0">
                <a:solidFill>
                  <a:schemeClr val="tx1"/>
                </a:solidFill>
              </a:rPr>
              <a:t>.</a:t>
            </a:r>
          </a:p>
          <a:p>
            <a:endParaRPr lang="en-US" dirty="0"/>
          </a:p>
          <a:p>
            <a:r>
              <a:rPr lang="en-US" b="1" dirty="0"/>
              <a:t>Main lesson from recent years: </a:t>
            </a:r>
            <a:r>
              <a:rPr lang="en-US" dirty="0"/>
              <a:t>It is much better to learn representations, instead of designing "hand-crafted" features!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2ADA5-CEBB-0051-F1EC-1F3C2474B7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39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95EFF-3856-0B27-C77F-61B0F2E80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F134F-8BA7-43E1-816E-8CAD9A928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8BA2D-C8A5-B056-D504-43F13EE0EC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E41446-1412-2227-BAD6-F414D68D6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000" dirty="0">
                <a:solidFill>
                  <a:srgbClr val="565656"/>
                </a:solidFill>
                <a:effectLst/>
                <a:latin typeface="Montserrat" pitchFamily="2" charset="77"/>
              </a:rPr>
              <a:t>Given a set of classes/labels and an unseen image, classify the image.</a:t>
            </a:r>
            <a:endParaRPr lang="en-GB" sz="3200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403F6F-9716-3DF2-F3A8-08DB4CE15E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2410723"/>
            <a:ext cx="7772400" cy="303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57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EC999-B54A-57E6-A25C-F98A63BB5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EB940-AD3B-F94C-6390-6FFD8EF1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General Purpose Representations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FB41E-98F7-CF17-F979-C33774BE4B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4B5FE9-343A-60DD-BAEE-34EBA4AAB1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137" y="1690688"/>
            <a:ext cx="9533725" cy="415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53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61B04-C274-B61A-EE07-EA0B2AD2C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8765C-504A-5E44-BD08-C48280327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Datasets Used by the Community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62F5F-D221-411B-8950-A7D71E362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CIFAR-10</a:t>
            </a:r>
            <a:r>
              <a:rPr lang="en-US" dirty="0"/>
              <a:t> [2009]:</a:t>
            </a:r>
          </a:p>
          <a:p>
            <a:pPr lvl="1"/>
            <a:r>
              <a:rPr lang="en-US" dirty="0"/>
              <a:t>60000 32x32 color images in 10 classes (6000 images per class).</a:t>
            </a:r>
          </a:p>
          <a:p>
            <a:endParaRPr lang="en-US" sz="400" dirty="0"/>
          </a:p>
          <a:p>
            <a:r>
              <a:rPr lang="en-US" b="1" dirty="0"/>
              <a:t>ImageNet</a:t>
            </a:r>
            <a:r>
              <a:rPr lang="en-US" dirty="0"/>
              <a:t> [2010 – current]:</a:t>
            </a:r>
          </a:p>
          <a:p>
            <a:pPr lvl="1"/>
            <a:r>
              <a:rPr lang="en-US" dirty="0"/>
              <a:t>Huge, crowdsourced, hierarchical, iconic objects.</a:t>
            </a:r>
          </a:p>
          <a:p>
            <a:endParaRPr lang="en-US" sz="400" dirty="0"/>
          </a:p>
          <a:p>
            <a:r>
              <a:rPr lang="en-US" b="1" dirty="0"/>
              <a:t>COCO</a:t>
            </a:r>
            <a:r>
              <a:rPr lang="en-US" dirty="0"/>
              <a:t> (Common Objects in Context) [2014 – current]:</a:t>
            </a:r>
          </a:p>
          <a:p>
            <a:pPr lvl="1"/>
            <a:r>
              <a:rPr lang="en-US" dirty="0"/>
              <a:t>Crowdsourced, large-scale objects, different types of annotations.</a:t>
            </a:r>
          </a:p>
          <a:p>
            <a:endParaRPr lang="en-US" sz="300" dirty="0"/>
          </a:p>
          <a:p>
            <a:r>
              <a:rPr lang="en-US" b="1" dirty="0"/>
              <a:t>LAION 5B </a:t>
            </a:r>
            <a:r>
              <a:rPr lang="en-US" dirty="0"/>
              <a:t>[2022 – current]:</a:t>
            </a:r>
          </a:p>
          <a:p>
            <a:pPr lvl="1"/>
            <a:r>
              <a:rPr lang="en-US" dirty="0"/>
              <a:t>5.85 billion noisy image-text pairs from the Web.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BC867-47D2-A446-239F-A9D20E79F3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4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6D56F-FA47-5BCD-4527-3D38E7DF0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B229-A611-4B51-14F0-1387F612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Self-supervised versus Supervised Training</a:t>
            </a:r>
            <a:endParaRPr lang="en-US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80E72-F834-9855-F22B-EBEE14CBC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488" y="1825624"/>
            <a:ext cx="11350752" cy="401912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E69138"/>
                </a:solidFill>
              </a:rPr>
              <a:t>Supervised: </a:t>
            </a:r>
            <a:r>
              <a:rPr lang="en-US" dirty="0"/>
              <a:t>Use a labeled dataset to </a:t>
            </a:r>
            <a:r>
              <a:rPr lang="en-US" b="1" dirty="0"/>
              <a:t>learn the parameters of a model </a:t>
            </a:r>
            <a:r>
              <a:rPr lang="en-US" dirty="0"/>
              <a:t>that gives you both image </a:t>
            </a:r>
            <a:r>
              <a:rPr lang="en-US" b="1" dirty="0"/>
              <a:t>representations</a:t>
            </a:r>
            <a:r>
              <a:rPr lang="en-US" dirty="0"/>
              <a:t> and a </a:t>
            </a:r>
            <a:r>
              <a:rPr lang="en-US" b="1" dirty="0"/>
              <a:t>classifier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>
                <a:solidFill>
                  <a:srgbClr val="E69138"/>
                </a:solidFill>
              </a:rPr>
              <a:t>Self-supervised: </a:t>
            </a:r>
            <a:r>
              <a:rPr lang="en-US" dirty="0"/>
              <a:t>Use large scale image data to </a:t>
            </a:r>
            <a:r>
              <a:rPr lang="en-US" b="1" dirty="0"/>
              <a:t>align augmented views </a:t>
            </a:r>
            <a:r>
              <a:rPr lang="en-US" dirty="0"/>
              <a:t>(e.g., distillation as in DINO and DINOv2) or </a:t>
            </a:r>
            <a:r>
              <a:rPr lang="en-US" b="1" dirty="0"/>
              <a:t>reconstruct image regions</a:t>
            </a:r>
            <a:r>
              <a:rPr lang="en-US" dirty="0"/>
              <a:t> (e.g., MIM/MAE models).</a:t>
            </a:r>
          </a:p>
          <a:p>
            <a:endParaRPr lang="en-US" dirty="0"/>
          </a:p>
          <a:p>
            <a:r>
              <a:rPr lang="en-US" b="1" dirty="0">
                <a:solidFill>
                  <a:srgbClr val="E69138"/>
                </a:solidFill>
              </a:rPr>
              <a:t>Training with Language Supervision: </a:t>
            </a:r>
            <a:r>
              <a:rPr lang="en-US" dirty="0"/>
              <a:t>Train the image encoder so as to align the representations to text representations, or to reconstruct the text from the image representations.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0A941-6080-7860-EAC8-7EDBA5BB32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27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4FDD3-8C36-AB6A-97C5-F1C44A774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129C-467F-B02B-9CA5-18F69B3A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7767"/>
            <a:ext cx="10763250" cy="802921"/>
          </a:xfrm>
        </p:spPr>
        <p:txBody>
          <a:bodyPr>
            <a:normAutofit fontScale="90000"/>
          </a:bodyPr>
          <a:lstStyle/>
          <a:p>
            <a:r>
              <a:rPr lang="en-US" dirty="0"/>
              <a:t>Key Differences Between Visual and Textual Inputs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B765F-C722-90BD-BEFB-D8088E4818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658EE0-8291-5E8E-7119-29547A5310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184" y="1604963"/>
            <a:ext cx="9307631" cy="427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1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9B1D-343B-D8C6-129D-34813748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8C1FF-1FBB-7308-DEFD-143E53629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b="1" dirty="0"/>
              <a:t>Convolutional Neural Networks</a:t>
            </a:r>
          </a:p>
          <a:p>
            <a:endParaRPr lang="en-US" b="1" dirty="0"/>
          </a:p>
          <a:p>
            <a:r>
              <a:rPr lang="en-US" dirty="0"/>
              <a:t>Vision Transformers</a:t>
            </a:r>
          </a:p>
          <a:p>
            <a:endParaRPr lang="en-US" dirty="0"/>
          </a:p>
          <a:p>
            <a:r>
              <a:rPr lang="en-US" dirty="0"/>
              <a:t>Object Detection, Segmentation, and other Tasks</a:t>
            </a:r>
          </a:p>
          <a:p>
            <a:endParaRPr lang="en-US" dirty="0"/>
          </a:p>
          <a:p>
            <a:r>
              <a:rPr lang="en-US" dirty="0"/>
              <a:t>Exercises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BD5B5-71BC-A1B1-FB67-53977B5017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1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0786-6D1A-1617-BEBF-C5C8C56EE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8B9D-6E8F-71B2-983A-EF4062F6F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7" y="1690688"/>
            <a:ext cx="11358563" cy="4015205"/>
          </a:xfrm>
        </p:spPr>
        <p:txBody>
          <a:bodyPr/>
          <a:lstStyle/>
          <a:p>
            <a:r>
              <a:rPr lang="en-US" dirty="0"/>
              <a:t>Inspiration from visual cortex in mammal brains.</a:t>
            </a:r>
          </a:p>
          <a:p>
            <a:endParaRPr lang="en-US" sz="300" dirty="0"/>
          </a:p>
          <a:p>
            <a:r>
              <a:rPr lang="en-US" dirty="0"/>
              <a:t>Deep neural networks in which each layer uses the representations of the previous layer to learn higher level abstractions.</a:t>
            </a:r>
          </a:p>
          <a:p>
            <a:pPr lvl="1"/>
            <a:r>
              <a:rPr lang="en-US" sz="2000" dirty="0"/>
              <a:t>Pixels → Edges → Contours → Object parts → Object categories.</a:t>
            </a:r>
          </a:p>
          <a:p>
            <a:pPr lvl="1"/>
            <a:r>
              <a:rPr lang="en-US" sz="2000" dirty="0"/>
              <a:t>Local Features → Global Features.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B5F66-16B5-CC14-2FA0-1ED6A13E73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B12919-43F4-E7C6-EF37-AFEBED335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480" y="3977688"/>
            <a:ext cx="5450256" cy="191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860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C70F0-3A3E-B221-9432-FCF10717C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A406-DC01-8520-D328-46FF414F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are Represented as Pixel Intensities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FEC57-71C9-2AC3-55A2-A7DFE5ECD5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5B701D-AB40-7FB8-8C64-A66E7659AF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1925" y="1973602"/>
            <a:ext cx="5596601" cy="3117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1E22BA-2E96-4CE1-7994-DDF76C8EC5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5788" y="1687540"/>
            <a:ext cx="2190750" cy="3145692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2205BD-C0F5-B3AB-B19A-B92DB0921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81787" y="4830084"/>
            <a:ext cx="4078184" cy="802921"/>
          </a:xfrm>
        </p:spPr>
        <p:txBody>
          <a:bodyPr>
            <a:normAutofit fontScale="85000" lnSpcReduction="20000"/>
          </a:bodyPr>
          <a:lstStyle/>
          <a:p>
            <a:pPr marL="114300" indent="0" algn="ctr">
              <a:buNone/>
            </a:pPr>
            <a:r>
              <a:rPr lang="en-US" dirty="0"/>
              <a:t>Data </a:t>
            </a:r>
            <a:r>
              <a:rPr lang="en-US" b="1" i="1" dirty="0"/>
              <a:t>tensor </a:t>
            </a:r>
            <a:r>
              <a:rPr lang="en-US" dirty="0"/>
              <a:t>of normalized RGB pixel values.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99191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 sz="3600" b="1" dirty="0"/>
              <a:t>Computer Vision​: </a:t>
            </a:r>
            <a:r>
              <a:rPr lang="en-US" sz="3600" dirty="0"/>
              <a:t>What? Why?</a:t>
            </a:r>
            <a:endParaRPr sz="3600" dirty="0"/>
          </a:p>
        </p:txBody>
      </p:sp>
      <p:sp>
        <p:nvSpPr>
          <p:cNvPr id="93" name="Google Shape;93;p3"/>
          <p:cNvSpPr txBox="1">
            <a:spLocks noGrp="1"/>
          </p:cNvSpPr>
          <p:nvPr>
            <p:ph type="body" idx="1"/>
          </p:nvPr>
        </p:nvSpPr>
        <p:spPr>
          <a:xfrm>
            <a:off x="671513" y="1690687"/>
            <a:ext cx="10929937" cy="246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Area of CS that focuses on how computers process </a:t>
            </a:r>
            <a:r>
              <a:rPr lang="en-US" sz="2400" b="1" dirty="0">
                <a:solidFill>
                  <a:srgbClr val="E69138"/>
                </a:solidFill>
              </a:rPr>
              <a:t>images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Focus on emulating </a:t>
            </a:r>
            <a:r>
              <a:rPr lang="en-US" sz="2400" b="1" i="1" dirty="0"/>
              <a:t>human vision in the real world</a:t>
            </a:r>
            <a:r>
              <a:rPr lang="en-US" sz="2400" dirty="0"/>
              <a:t>!</a:t>
            </a:r>
          </a:p>
          <a:p>
            <a:pPr lvl="1" indent="-381000">
              <a:lnSpc>
                <a:spcPct val="150000"/>
              </a:lnSpc>
              <a:spcBef>
                <a:spcPts val="1000"/>
              </a:spcBef>
              <a:buSzPts val="2400"/>
              <a:buChar char="-"/>
            </a:pPr>
            <a:r>
              <a:rPr lang="en-US" sz="1700" dirty="0"/>
              <a:t>But featuring with strong connections to medical imaging, remote sensing, document understanding, …</a:t>
            </a:r>
            <a:endParaRPr lang="en-US" sz="2000" dirty="0"/>
          </a:p>
          <a:p>
            <a:pPr marL="4572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sz="2400" dirty="0"/>
              <a:t>Many practical applications (face recognition, self-driving cars, photography, etc.). </a:t>
            </a:r>
            <a:endParaRPr sz="2400" b="1" dirty="0">
              <a:solidFill>
                <a:srgbClr val="E69138"/>
              </a:solidFill>
            </a:endParaRPr>
          </a:p>
        </p:txBody>
      </p:sp>
      <p:sp>
        <p:nvSpPr>
          <p:cNvPr id="96" name="Google Shape;96;p3"/>
          <p:cNvSpPr txBox="1">
            <a:spLocks noGrp="1"/>
          </p:cNvSpPr>
          <p:nvPr>
            <p:ph type="body" idx="1"/>
          </p:nvPr>
        </p:nvSpPr>
        <p:spPr>
          <a:xfrm>
            <a:off x="838200" y="4077085"/>
            <a:ext cx="10515600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How can we design vision encoders?</a:t>
            </a:r>
            <a:endParaRPr b="1" dirty="0">
              <a:solidFill>
                <a:srgbClr val="1155CC"/>
              </a:solidFill>
            </a:endParaRPr>
          </a:p>
        </p:txBody>
      </p:sp>
      <p:sp>
        <p:nvSpPr>
          <p:cNvPr id="97" name="Google Shape;97;p3"/>
          <p:cNvSpPr txBox="1">
            <a:spLocks noGrp="1"/>
          </p:cNvSpPr>
          <p:nvPr>
            <p:ph type="body" idx="1"/>
          </p:nvPr>
        </p:nvSpPr>
        <p:spPr>
          <a:xfrm>
            <a:off x="237506" y="4743468"/>
            <a:ext cx="11663843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buNone/>
            </a:pPr>
            <a:r>
              <a:rPr lang="en-US" sz="2400" b="1" dirty="0"/>
              <a:t>How can we use vision encoders for image classification and object detection?</a:t>
            </a:r>
            <a:endParaRPr sz="2400" b="1" dirty="0">
              <a:solidFill>
                <a:srgbClr val="1155CC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C224200-B315-D2CE-70B0-2BE889D28CB5}"/>
              </a:ext>
            </a:extLst>
          </p:cNvPr>
          <p:cNvGrpSpPr/>
          <p:nvPr/>
        </p:nvGrpSpPr>
        <p:grpSpPr>
          <a:xfrm>
            <a:off x="9467314" y="623864"/>
            <a:ext cx="2010311" cy="2607847"/>
            <a:chOff x="9686243" y="216130"/>
            <a:chExt cx="2439618" cy="321322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0C1BFFF-7056-8742-8790-D1F1FA9636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15112" y="216130"/>
              <a:ext cx="1210749" cy="121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37082764-CE4D-9145-BB99-58E2C2D19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9295" y="256211"/>
              <a:ext cx="1159446" cy="1159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63BEFCC-049F-049C-C86D-6523ED3B9131}"/>
                </a:ext>
              </a:extLst>
            </p:cNvPr>
            <p:cNvGrpSpPr/>
            <p:nvPr/>
          </p:nvGrpSpPr>
          <p:grpSpPr>
            <a:xfrm>
              <a:off x="9686243" y="1128114"/>
              <a:ext cx="2301237" cy="2301238"/>
              <a:chOff x="2750187" y="887767"/>
              <a:chExt cx="2301237" cy="2301238"/>
            </a:xfrm>
          </p:grpSpPr>
          <p:pic>
            <p:nvPicPr>
              <p:cNvPr id="1029" name="Picture 5">
                <a:extLst>
                  <a:ext uri="{FF2B5EF4-FFF2-40B4-BE49-F238E27FC236}">
                    <a16:creationId xmlns:a16="http://schemas.microsoft.com/office/drawing/2014/main" id="{E41513E7-84B5-598C-55AD-B905B77CE5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0187" y="887767"/>
                <a:ext cx="2301237" cy="23012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81B62BF9-A96E-3AE0-31AF-4BF75DF734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4061" y="1505530"/>
                <a:ext cx="846744" cy="4758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Google Shape;87;p1">
            <a:extLst>
              <a:ext uri="{FF2B5EF4-FFF2-40B4-BE49-F238E27FC236}">
                <a16:creationId xmlns:a16="http://schemas.microsoft.com/office/drawing/2014/main" id="{9CAD6F12-9B85-977E-448B-80F54B525A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6ADFE-8463-F299-619B-584B2AAC4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DD8F-D96C-E47C-A586-C22AE8E2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Components of CNNs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60A84-9808-5BC1-A4F7-2BAA12128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66" y="1825625"/>
            <a:ext cx="10760034" cy="3880268"/>
          </a:xfrm>
        </p:spPr>
        <p:txBody>
          <a:bodyPr>
            <a:normAutofit/>
          </a:bodyPr>
          <a:lstStyle/>
          <a:p>
            <a:r>
              <a:rPr lang="en-US" sz="2000" dirty="0"/>
              <a:t>Final fully connected layer.</a:t>
            </a:r>
          </a:p>
          <a:p>
            <a:r>
              <a:rPr lang="en-US" sz="2000" dirty="0"/>
              <a:t>Convolutional layers.</a:t>
            </a:r>
          </a:p>
          <a:p>
            <a:r>
              <a:rPr lang="en-US" sz="2000" dirty="0"/>
              <a:t>Activation functions (non-linearities).</a:t>
            </a:r>
          </a:p>
          <a:p>
            <a:r>
              <a:rPr lang="en-US" sz="2000" dirty="0"/>
              <a:t>Subsampling/pooling layers.</a:t>
            </a:r>
          </a:p>
          <a:p>
            <a:r>
              <a:rPr lang="en-US" sz="2000" dirty="0"/>
              <a:t>Residual connections.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FC140-B4A7-325E-A013-10DCD43FEC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609F8-30AA-5E76-0BF0-5527527BD5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815" y="3142654"/>
            <a:ext cx="7723185" cy="250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88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EA48D-6D81-5C98-48E5-B688596EE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5087-646E-8FF6-124F-EB587845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Fully Connected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3D3A8-9E6F-51DD-29EE-D3422F9B0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0DBAF4-122D-2578-4917-127BEE254E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66" y="1840677"/>
            <a:ext cx="10833267" cy="377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30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B95AC-9AD6-458F-CE9F-E1C2E9A7F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D4AE8-38A4-BDEF-FC90-3417F5C9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Convolutional Layers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A05D9-EC4F-3EDF-DA7C-30EDF80E64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B1079-43CB-0DC3-5BD4-CFA3CE8AA5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8217" y="1785691"/>
            <a:ext cx="8994566" cy="40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50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7243-DE1E-6567-39AD-494CE7959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32537-28CC-16F3-6B56-AC436F5E8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Convolutional Layers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AEC74-AA0E-4F78-C257-336FCFC1FB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8F84D-1F0C-DC05-F15A-59CD85929F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2279" y="1637604"/>
            <a:ext cx="9356768" cy="424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4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8AE77-5D7D-E16B-155A-FA334B27D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CB282-CC6F-C831-61E1-7356CB63A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Convolutional Layers (3)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6FFB1-047E-F310-49EB-9527387791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4CDDA-4F6F-B4CC-044F-812F28BFB1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2911" y="1690688"/>
            <a:ext cx="7772400" cy="40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45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244A2-DE31-58D7-AE9C-DB5193752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A6774-7BA0-88CF-BDBC-68E17C574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Convolutional Layers - Stride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073E2-EA4A-5E81-11BF-775DC85847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9A983E7-5674-3784-9173-F255C58F4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0" y="1825626"/>
            <a:ext cx="5893130" cy="3880268"/>
          </a:xfrm>
        </p:spPr>
        <p:txBody>
          <a:bodyPr>
            <a:normAutofit/>
          </a:bodyPr>
          <a:lstStyle/>
          <a:p>
            <a:r>
              <a:rPr lang="en-US" b="1" dirty="0"/>
              <a:t>Output Size: ((N-F) / stride) + 1.</a:t>
            </a:r>
          </a:p>
          <a:p>
            <a:pPr lvl="1"/>
            <a:r>
              <a:rPr lang="en-US" dirty="0"/>
              <a:t>For instance, with N=7, F=3:</a:t>
            </a:r>
          </a:p>
          <a:p>
            <a:pPr lvl="1"/>
            <a:r>
              <a:rPr lang="en-US" dirty="0"/>
              <a:t>With stride=1, (7-3)/1+1=5.</a:t>
            </a:r>
          </a:p>
          <a:p>
            <a:pPr lvl="1"/>
            <a:r>
              <a:rPr lang="en-US" dirty="0"/>
              <a:t>With stride=2, (7-3)/2+1=3.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DBC37-54C4-6361-C5D0-D63FFB6A25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786" y="1655972"/>
            <a:ext cx="4219575" cy="421957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B403759-8939-59F1-E521-05B9B680F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9064" y="4163133"/>
            <a:ext cx="1604073" cy="157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156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0CD43-FE93-0EB0-02FE-6C2DB2A5E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F3B8E-B34E-165C-5BBE-6A0FFD07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Convolutional Layers - Padding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863F9-3F9A-0FDA-3E97-C8957D6853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007EC36-9C33-58F4-2253-2CBDC3BF7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0650" y="1825626"/>
            <a:ext cx="6636080" cy="3880268"/>
          </a:xfrm>
        </p:spPr>
        <p:txBody>
          <a:bodyPr>
            <a:normAutofit/>
          </a:bodyPr>
          <a:lstStyle/>
          <a:p>
            <a:r>
              <a:rPr lang="en-US" dirty="0"/>
              <a:t>Input size: 7x7.</a:t>
            </a:r>
          </a:p>
          <a:p>
            <a:r>
              <a:rPr lang="en-US" dirty="0"/>
              <a:t>Convolution filter of 3x3.</a:t>
            </a:r>
          </a:p>
          <a:p>
            <a:r>
              <a:rPr lang="en-US" dirty="0"/>
              <a:t>Stride = 1.</a:t>
            </a:r>
          </a:p>
          <a:p>
            <a:r>
              <a:rPr lang="en-US" dirty="0"/>
              <a:t>Pad with 1 pixel border.</a:t>
            </a:r>
          </a:p>
          <a:p>
            <a:r>
              <a:rPr lang="en-US" b="1" dirty="0"/>
              <a:t>Output size: 7x7.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DD540-4935-863B-2303-87BEACEB2A5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526" y="1690688"/>
            <a:ext cx="3030856" cy="388026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1E28E83-990F-3848-F479-CD23A8B66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2625" y="2972467"/>
            <a:ext cx="2619375" cy="28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924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B4D4C-B31C-EC39-DA6F-72B9E7E8F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038E-EB02-9B59-F0C8-5806195E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04229-171B-744C-4D42-A43ABB5B43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D77FA4-DC49-5F2A-FE92-0352824400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6686" y="1621903"/>
            <a:ext cx="8798627" cy="425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90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B4CEC-9217-90FC-6A76-4BB728F62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9419-7469-445B-2407-790367F1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Subsampling/</a:t>
            </a:r>
            <a:r>
              <a:rPr lang="en-US" dirty="0" err="1"/>
              <a:t>Downsampling</a:t>
            </a:r>
            <a:r>
              <a:rPr lang="en-US" dirty="0"/>
              <a:t> 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DC3C2-2719-6E69-77E0-0ADE6DD16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66" y="1825625"/>
            <a:ext cx="10760034" cy="3880268"/>
          </a:xfrm>
        </p:spPr>
        <p:txBody>
          <a:bodyPr>
            <a:normAutofit/>
          </a:bodyPr>
          <a:lstStyle/>
          <a:p>
            <a:r>
              <a:rPr lang="en-US" dirty="0"/>
              <a:t>Operate on each activation map independently.</a:t>
            </a:r>
          </a:p>
          <a:p>
            <a:r>
              <a:rPr lang="en-US" dirty="0"/>
              <a:t>Reduce input dimensionality.</a:t>
            </a:r>
          </a:p>
          <a:p>
            <a:r>
              <a:rPr lang="en-US" dirty="0"/>
              <a:t>Does not involve learnable parameters.</a:t>
            </a:r>
          </a:p>
          <a:p>
            <a:endParaRPr lang="en-US" dirty="0"/>
          </a:p>
          <a:p>
            <a:r>
              <a:rPr lang="en-US" dirty="0"/>
              <a:t>Typical pooling functions:</a:t>
            </a:r>
          </a:p>
          <a:p>
            <a:pPr lvl="1"/>
            <a:r>
              <a:rPr lang="en-US" sz="2000" dirty="0"/>
              <a:t>Max.</a:t>
            </a:r>
          </a:p>
          <a:p>
            <a:pPr lvl="1"/>
            <a:r>
              <a:rPr lang="en-US" sz="2000" dirty="0"/>
              <a:t>Average.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A2155-262E-08BA-11B8-33C61C0237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43EF2-0235-953A-2994-D8B4AA9889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8125" y="2605951"/>
            <a:ext cx="3840158" cy="323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3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779AA-8B7E-7AE0-1F51-71ECCD981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DEFFA-E5A7-66AE-0BD0-376ABA47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Maxpooling</a:t>
            </a:r>
            <a:r>
              <a:rPr lang="en-US" dirty="0"/>
              <a:t>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49E88-F011-6EFB-6E5D-EAF15CF3F7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71D808-B6FF-09DB-D92D-3CD1C55E02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897628"/>
            <a:ext cx="7772400" cy="39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55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D4C3AE7A-BEEB-38F9-B707-F997982FC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>
            <a:extLst>
              <a:ext uri="{FF2B5EF4-FFF2-40B4-BE49-F238E27FC236}">
                <a16:creationId xmlns:a16="http://schemas.microsoft.com/office/drawing/2014/main" id="{13FAE0D6-09A5-E811-D3AC-B21F1C2811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 sz="3600" b="1" dirty="0"/>
              <a:t>Is it Really so Hard? </a:t>
            </a:r>
            <a:r>
              <a:rPr lang="en-US" sz="3100" dirty="0"/>
              <a:t>Yes, due to variable viewpoints!</a:t>
            </a:r>
            <a:endParaRPr sz="3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AF1EB6-C8A0-AB68-DE20-1D580717B2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9267" y="1690688"/>
            <a:ext cx="7053465" cy="4174624"/>
          </a:xfrm>
          <a:prstGeom prst="rect">
            <a:avLst/>
          </a:prstGeom>
        </p:spPr>
      </p:pic>
      <p:sp>
        <p:nvSpPr>
          <p:cNvPr id="2" name="Google Shape;87;p1">
            <a:extLst>
              <a:ext uri="{FF2B5EF4-FFF2-40B4-BE49-F238E27FC236}">
                <a16:creationId xmlns:a16="http://schemas.microsoft.com/office/drawing/2014/main" id="{949AE26C-ACAF-BA56-C275-10C29C01A2B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306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91F68-2E05-8397-AAF8-DD08E0DF5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E8396-5232-8A4C-43B3-E28332F68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Residual Connections (e.g., used in </a:t>
            </a:r>
            <a:r>
              <a:rPr lang="en-US" dirty="0" err="1"/>
              <a:t>ResNet</a:t>
            </a:r>
            <a:r>
              <a:rPr lang="en-US" dirty="0"/>
              <a:t> CNNs)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EB809-BA96-26F3-6BD7-6B77BAA287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F01F43-CE13-39D8-4D14-EC77BAF39B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7" y="1616706"/>
            <a:ext cx="12055126" cy="3808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E8E37-E9A2-0ADB-817F-BBEA487C33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24053"/>
            <a:ext cx="1900238" cy="1666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6110B-8A45-1322-3A10-6F70B5D1439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9800" y="4307378"/>
            <a:ext cx="2362200" cy="158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0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36DFA-35A4-B092-018C-C64BFAAFD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60693-7DF9-860E-A177-EA24658F9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513" y="1825625"/>
            <a:ext cx="7939087" cy="3880268"/>
          </a:xfrm>
        </p:spPr>
        <p:txBody>
          <a:bodyPr>
            <a:normAutofit/>
          </a:bodyPr>
          <a:lstStyle/>
          <a:p>
            <a:r>
              <a:rPr lang="en-US" b="1" dirty="0" err="1"/>
              <a:t>ResNet</a:t>
            </a:r>
            <a:r>
              <a:rPr lang="en-US" dirty="0"/>
              <a:t> – simple and elegant design.</a:t>
            </a:r>
          </a:p>
          <a:p>
            <a:r>
              <a:rPr lang="en-US" dirty="0"/>
              <a:t>All 3 x 3 convolutions.</a:t>
            </a:r>
          </a:p>
          <a:p>
            <a:r>
              <a:rPr lang="en-US" dirty="0"/>
              <a:t>Spatial size / 2 ⇒ # filters x 2.</a:t>
            </a:r>
          </a:p>
          <a:p>
            <a:pPr lvl="1"/>
            <a:r>
              <a:rPr lang="en-US" dirty="0"/>
              <a:t>Same complexity per layer.</a:t>
            </a:r>
          </a:p>
          <a:p>
            <a:r>
              <a:rPr lang="en-US" dirty="0"/>
              <a:t>Global average pooling + fully connected.</a:t>
            </a:r>
          </a:p>
          <a:p>
            <a:endParaRPr lang="en-US" dirty="0"/>
          </a:p>
          <a:p>
            <a:r>
              <a:rPr lang="en-US" b="1" dirty="0"/>
              <a:t>A very </a:t>
            </a:r>
            <a:r>
              <a:rPr lang="en-US" b="1" dirty="0">
                <a:solidFill>
                  <a:srgbClr val="E69138"/>
                </a:solidFill>
              </a:rPr>
              <a:t>common image encoder!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CD9B5-5083-F9E2-28C0-862471638C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DA96F-BE9F-9378-D28E-4033255489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1470" y="0"/>
            <a:ext cx="4140530" cy="5849788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6418847-E51C-3D8F-B702-D49386EEB567}"/>
              </a:ext>
            </a:extLst>
          </p:cNvPr>
          <p:cNvSpPr txBox="1">
            <a:spLocks/>
          </p:cNvSpPr>
          <p:nvPr/>
        </p:nvSpPr>
        <p:spPr>
          <a:xfrm>
            <a:off x="3253838" y="6159212"/>
            <a:ext cx="9620003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He, et al. Deep Residual Learning for Image Recognition. CVPR 2016.</a:t>
            </a:r>
          </a:p>
        </p:txBody>
      </p:sp>
    </p:spTree>
    <p:extLst>
      <p:ext uri="{BB962C8B-B14F-4D97-AF65-F5344CB8AC3E}">
        <p14:creationId xmlns:p14="http://schemas.microsoft.com/office/powerpoint/2010/main" val="1602349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28f2e5a060_0_24"/>
          <p:cNvSpPr txBox="1">
            <a:spLocks noGrp="1"/>
          </p:cNvSpPr>
          <p:nvPr>
            <p:ph type="ctrTitle"/>
          </p:nvPr>
        </p:nvSpPr>
        <p:spPr>
          <a:xfrm>
            <a:off x="1524000" y="2019743"/>
            <a:ext cx="9144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 sz="3600" b="1" dirty="0"/>
              <a:t>Exercise Time</a:t>
            </a:r>
            <a:endParaRPr sz="3600" b="1" dirty="0"/>
          </a:p>
        </p:txBody>
      </p:sp>
      <p:pic>
        <p:nvPicPr>
          <p:cNvPr id="1019" name="Google Shape;1019;g328f2e5a060_0_2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0" name="Google Shape;1020;g328f2e5a060_0_24"/>
          <p:cNvCxnSpPr/>
          <p:nvPr/>
        </p:nvCxnSpPr>
        <p:spPr>
          <a:xfrm>
            <a:off x="1503350" y="3167350"/>
            <a:ext cx="93987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021" name="Google Shape;1021;g328f2e5a060_0_2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1452" y="2019148"/>
            <a:ext cx="1148200" cy="11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17;g328f2e5a060_0_24">
            <a:extLst>
              <a:ext uri="{FF2B5EF4-FFF2-40B4-BE49-F238E27FC236}">
                <a16:creationId xmlns:a16="http://schemas.microsoft.com/office/drawing/2014/main" id="{EDE4DF36-529E-3CB9-9671-F6B42327E496}"/>
              </a:ext>
            </a:extLst>
          </p:cNvPr>
          <p:cNvSpPr txBox="1">
            <a:spLocks/>
          </p:cNvSpPr>
          <p:nvPr/>
        </p:nvSpPr>
        <p:spPr>
          <a:xfrm>
            <a:off x="1524000" y="3283555"/>
            <a:ext cx="9144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000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https://pytorch.org/hub/pytorch_vision_resnet/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94AE3-EA62-987A-DBA0-D9143F21273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1ED7B-4E84-912B-0908-154834C47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99B30-DB5A-6750-B4C4-301B1DE2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44F04-1525-AFF6-378E-946C2DEE5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Convolutional Neural Networks</a:t>
            </a:r>
          </a:p>
          <a:p>
            <a:endParaRPr lang="en-US" b="1" dirty="0"/>
          </a:p>
          <a:p>
            <a:r>
              <a:rPr lang="en-US" b="1" dirty="0"/>
              <a:t>Vision Transformers</a:t>
            </a:r>
          </a:p>
          <a:p>
            <a:endParaRPr lang="en-US" dirty="0"/>
          </a:p>
          <a:p>
            <a:r>
              <a:rPr lang="en-US" dirty="0"/>
              <a:t>Object Detection, Segmentation, and other Tasks</a:t>
            </a:r>
          </a:p>
          <a:p>
            <a:endParaRPr lang="en-US" dirty="0"/>
          </a:p>
          <a:p>
            <a:r>
              <a:rPr lang="en-US" dirty="0"/>
              <a:t>Exercises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F7B7F-151C-CC71-E459-70A73BFA64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6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03235-B317-3943-F010-92E86267B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AA6E-469F-2462-C7E9-C6E07C03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 Encoder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3978F-F321-F965-BCA7-C3F1BAEBC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7205663" cy="39928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Self-attention supports strong feature extracting/enhancing modules.</a:t>
            </a:r>
          </a:p>
          <a:p>
            <a:endParaRPr lang="en-US" dirty="0"/>
          </a:p>
          <a:p>
            <a:r>
              <a:rPr lang="en-US" dirty="0"/>
              <a:t>Advantages for computer vision:</a:t>
            </a:r>
          </a:p>
          <a:p>
            <a:pPr lvl="1"/>
            <a:r>
              <a:rPr lang="en-US" sz="2000" dirty="0"/>
              <a:t>Long-range interaction via attention.</a:t>
            </a:r>
          </a:p>
          <a:p>
            <a:pPr lvl="1"/>
            <a:r>
              <a:rPr lang="en-US" sz="2000" dirty="0"/>
              <a:t>Performance/scalability with large scale data.</a:t>
            </a:r>
          </a:p>
          <a:p>
            <a:r>
              <a:rPr lang="en-US" dirty="0"/>
              <a:t>Some limitations:</a:t>
            </a:r>
          </a:p>
          <a:p>
            <a:pPr lvl="1"/>
            <a:r>
              <a:rPr lang="en-US" sz="2000" dirty="0"/>
              <a:t>Quadratic computational complexity.</a:t>
            </a:r>
          </a:p>
          <a:p>
            <a:pPr lvl="1"/>
            <a:r>
              <a:rPr lang="en-US" sz="2000" dirty="0"/>
              <a:t>Lacking locality </a:t>
            </a:r>
            <a:r>
              <a:rPr lang="en-US" sz="2000" i="1" dirty="0"/>
              <a:t>(to some degree).</a:t>
            </a:r>
          </a:p>
          <a:p>
            <a:pPr lvl="1"/>
            <a:r>
              <a:rPr lang="en-US" sz="2000" dirty="0"/>
              <a:t>Lacking low-level details due to large patch sizes.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48DD8-D288-928A-397C-B7D87D88F3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3168E-083C-0DC9-6F6A-8F0651885D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3863" y="31035"/>
            <a:ext cx="4148137" cy="578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27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4ED2B-3374-6FDE-F2A9-167EC0698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DE85B-413A-6A8E-4F0E-A0FB2C775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6676"/>
            <a:ext cx="10515600" cy="802921"/>
          </a:xfrm>
        </p:spPr>
        <p:txBody>
          <a:bodyPr/>
          <a:lstStyle/>
          <a:p>
            <a:r>
              <a:rPr lang="en-US" dirty="0"/>
              <a:t>Vision Transformers (</a:t>
            </a:r>
            <a:r>
              <a:rPr lang="en-US" dirty="0" err="1"/>
              <a:t>ViTs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2F2D4-8E30-8D70-D216-50DE3976A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338819"/>
            <a:ext cx="10515600" cy="804805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1400" dirty="0" err="1"/>
              <a:t>Dosovitskiy</a:t>
            </a:r>
            <a:r>
              <a:rPr lang="en-US" sz="1400" dirty="0"/>
              <a:t>, et al. An image is worth 16x16 words: Transformers for image recognition at scale. ICLR 2021.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72C17-EB34-1DA7-7F14-839230A70F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69B8EF-9D28-DE60-0489-E9B7908BF1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1287" y="1399687"/>
            <a:ext cx="6600825" cy="400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11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A1228-D3A5-47A4-E2AD-434D3EA68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AEC7-BB2E-06A6-E887-829AE5136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on the Vision Transformer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0C9AE-9D0B-A0FC-C2DD-3BBF649EF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638" y="1825625"/>
            <a:ext cx="11334178" cy="3880268"/>
          </a:xfrm>
        </p:spPr>
        <p:txBody>
          <a:bodyPr>
            <a:normAutofit fontScale="92500"/>
          </a:bodyPr>
          <a:lstStyle/>
          <a:p>
            <a:r>
              <a:rPr lang="en-US" dirty="0"/>
              <a:t>Divide input image into 196 (14x14) small patches of size (16x16).</a:t>
            </a:r>
          </a:p>
          <a:p>
            <a:r>
              <a:rPr lang="en-US" dirty="0"/>
              <a:t>Flatten each image patch and treat it as an embedding in NLP.</a:t>
            </a:r>
          </a:p>
          <a:p>
            <a:r>
              <a:rPr lang="en-US" dirty="0"/>
              <a:t>Add one special element to sequence of patches and use the sequence as input to a traditional transformer encoder (like in BERT).</a:t>
            </a:r>
          </a:p>
          <a:p>
            <a:r>
              <a:rPr lang="en-US" dirty="0"/>
              <a:t>Use 12 transformer layers (with normalization, multi-head attention, etc.).</a:t>
            </a:r>
          </a:p>
          <a:p>
            <a:r>
              <a:rPr lang="en-US" dirty="0"/>
              <a:t>Take the first position of the last output, use it as input for feed-forward layer with 1000 classes (e.g., ImageNet classification).</a:t>
            </a:r>
          </a:p>
          <a:p>
            <a:r>
              <a:rPr lang="en-US" dirty="0"/>
              <a:t>You have an image classification model!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EF99-17CE-B797-5654-CAE6B98040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7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4ABCE-7D43-222B-B2FF-6EAB624F9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8364D-5A98-D131-7718-0BDB38AFC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</a:t>
            </a:r>
            <a:r>
              <a:rPr lang="en-US" dirty="0" err="1"/>
              <a:t>ViTs</a:t>
            </a:r>
            <a:r>
              <a:rPr lang="en-US" dirty="0"/>
              <a:t> versus CNNs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566BA-B645-CCC2-8297-2EE222FC0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076" y="1825625"/>
            <a:ext cx="4029074" cy="3880268"/>
          </a:xfrm>
        </p:spPr>
        <p:txBody>
          <a:bodyPr>
            <a:normAutofit/>
          </a:bodyPr>
          <a:lstStyle/>
          <a:p>
            <a:r>
              <a:rPr lang="en-US" sz="2400" dirty="0"/>
              <a:t>JFT-300M is an internal Google dataset with 300M labeled images.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If you pre-train on JFT-300M and fine-tune on ImageNet, </a:t>
            </a:r>
            <a:r>
              <a:rPr lang="en-US" sz="2400" b="1" dirty="0"/>
              <a:t>large </a:t>
            </a:r>
            <a:r>
              <a:rPr lang="en-US" sz="2400" b="1" dirty="0" err="1"/>
              <a:t>ViTs</a:t>
            </a:r>
            <a:r>
              <a:rPr lang="en-US" sz="2400" b="1" dirty="0"/>
              <a:t> outperform CNNs!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2074E-688B-20DD-5AA0-77227B9A49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BF26FD-A80A-0332-0E02-46A41E9EEA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1097" y="1688611"/>
            <a:ext cx="7398375" cy="401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22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47DC2-17F2-1CBF-B973-0EDE48267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D351-BF71-37D7-703C-A990142C1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7767"/>
            <a:ext cx="10763250" cy="802921"/>
          </a:xfrm>
        </p:spPr>
        <p:txBody>
          <a:bodyPr>
            <a:normAutofit fontScale="90000"/>
          </a:bodyPr>
          <a:lstStyle/>
          <a:p>
            <a:r>
              <a:rPr lang="en-US" dirty="0"/>
              <a:t>Key Differences Between Visual and Textual Inputs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83CAC-9FA5-AFFB-55B9-F87AB1DB44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2515EB-01C4-723E-247A-81724ABD6F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184" y="1604963"/>
            <a:ext cx="9307631" cy="427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64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9B31-B82F-FC3D-DDCF-81742DAD1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A4BE0-88E7-237C-16D6-20CDB2DF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Vision Transformers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0E63E-E497-1A2E-A810-684A9C3D1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076" y="1825625"/>
            <a:ext cx="10944224" cy="3880268"/>
          </a:xfrm>
        </p:spPr>
        <p:txBody>
          <a:bodyPr>
            <a:normAutofit/>
          </a:bodyPr>
          <a:lstStyle/>
          <a:p>
            <a:r>
              <a:rPr lang="en-US" sz="2400" b="1" dirty="0"/>
              <a:t>SWIN Transformer</a:t>
            </a:r>
            <a:r>
              <a:rPr lang="en-US" sz="2400" dirty="0"/>
              <a:t>: Hierarchical vision transformer using shifted windows.</a:t>
            </a:r>
          </a:p>
          <a:p>
            <a:pPr lvl="1"/>
            <a:r>
              <a:rPr lang="en-US" sz="2000" dirty="0"/>
              <a:t>Multi-scale (hierarchical) feature map.</a:t>
            </a:r>
          </a:p>
          <a:p>
            <a:pPr lvl="1"/>
            <a:r>
              <a:rPr lang="en-US" sz="2000" dirty="0"/>
              <a:t>Use (shifted) windows to get image patches for multi-head self attention.</a:t>
            </a:r>
          </a:p>
          <a:p>
            <a:pPr lvl="1"/>
            <a:r>
              <a:rPr lang="en-US" sz="2000" dirty="0"/>
              <a:t>More friendly to visual signals (</a:t>
            </a:r>
            <a:r>
              <a:rPr lang="en-US" sz="2000" i="1" dirty="0"/>
              <a:t>multi-scale / locality / translation invariance</a:t>
            </a:r>
            <a:r>
              <a:rPr lang="en-US" sz="2000" dirty="0"/>
              <a:t>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BBF95-A7AF-DBE6-F32E-E3F3C08810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E4546-CB0C-CED4-200F-D5CA032C44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388" y="3398344"/>
            <a:ext cx="4305300" cy="2356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A8FE13-97E3-CDD1-6359-5400D58770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2907" y="3946435"/>
            <a:ext cx="3291680" cy="143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77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2E825364-5784-8198-4B8B-544157DFF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>
            <a:extLst>
              <a:ext uri="{FF2B5EF4-FFF2-40B4-BE49-F238E27FC236}">
                <a16:creationId xmlns:a16="http://schemas.microsoft.com/office/drawing/2014/main" id="{6B4E005A-49D8-E60B-1140-8F65BD275D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 sz="3600" b="1" dirty="0"/>
              <a:t>Is it Really so Hard? </a:t>
            </a:r>
            <a:r>
              <a:rPr lang="en-US" sz="3100" dirty="0"/>
              <a:t>Yes, due to variable illumination!</a:t>
            </a:r>
            <a:endParaRPr sz="3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94E040-AF7F-CCA3-2842-2341AF550C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745" y="1526892"/>
            <a:ext cx="9454642" cy="4314754"/>
          </a:xfrm>
          <a:prstGeom prst="rect">
            <a:avLst/>
          </a:prstGeom>
        </p:spPr>
      </p:pic>
      <p:sp>
        <p:nvSpPr>
          <p:cNvPr id="3" name="Google Shape;87;p1">
            <a:extLst>
              <a:ext uri="{FF2B5EF4-FFF2-40B4-BE49-F238E27FC236}">
                <a16:creationId xmlns:a16="http://schemas.microsoft.com/office/drawing/2014/main" id="{73064C86-98E8-B6C8-7599-A97800AC7EF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8806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9E7C8-948D-04B7-37CB-94CEB0EB7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D1F68-4026-7CAF-DBED-CD65AB1E4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Locality by Non-Overlapped Windows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258CC-D673-3C22-DF33-237AE174D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264" y="1825625"/>
            <a:ext cx="11777472" cy="3880268"/>
          </a:xfrm>
        </p:spPr>
        <p:txBody>
          <a:bodyPr>
            <a:normAutofit/>
          </a:bodyPr>
          <a:lstStyle/>
          <a:p>
            <a:r>
              <a:rPr lang="en-US" sz="2400" dirty="0"/>
              <a:t>Proves beneficial in modeling the high correlation in visual signals.</a:t>
            </a:r>
          </a:p>
          <a:p>
            <a:r>
              <a:rPr lang="en-US" sz="2400" dirty="0"/>
              <a:t>W-MSA has linear complexity with increasing image resolution: from O(n</a:t>
            </a:r>
            <a:r>
              <a:rPr lang="en-US" sz="2400" baseline="30000" dirty="0"/>
              <a:t>2</a:t>
            </a:r>
            <a:r>
              <a:rPr lang="en-US" sz="2400" dirty="0"/>
              <a:t>) to O(n).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0C5EE-A93A-F597-0FA1-6261E23326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2CB72-421A-8948-56E3-DABC37D7EA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1770" y="2899194"/>
            <a:ext cx="6715125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32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FD7F0-BD8B-6688-B21E-FA4920CAB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4BE6-8498-B02D-6BFB-18BD13AF5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Shifted Non-Overlapped Windows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0C16C-21A4-6A4C-CEA2-1EF5006B4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076" y="1825625"/>
            <a:ext cx="10944224" cy="3880268"/>
          </a:xfrm>
        </p:spPr>
        <p:txBody>
          <a:bodyPr>
            <a:normAutofit/>
          </a:bodyPr>
          <a:lstStyle/>
          <a:p>
            <a:r>
              <a:rPr lang="en-US" sz="2400" dirty="0"/>
              <a:t>Non-overlapped windows will result in no connections between windows.</a:t>
            </a:r>
          </a:p>
          <a:p>
            <a:r>
              <a:rPr lang="en-US" sz="2400" dirty="0"/>
              <a:t>Shifting in SW-MSA enables cross-window connections.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F96BB-A9EF-9412-A310-299E2F9BE9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01528-AA22-F36F-A618-4E13BA7914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2887107"/>
            <a:ext cx="7772400" cy="299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37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1ACFD-224B-AACF-D09C-83427C9F7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E02C0-F1D7-F193-7942-ED94F80F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SWIN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DEC61-70BE-B1FE-FACC-AD1264236F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pic>
        <p:nvPicPr>
          <p:cNvPr id="8196" name="Picture 4" descr="bs-single-container">
            <a:extLst>
              <a:ext uri="{FF2B5EF4-FFF2-40B4-BE49-F238E27FC236}">
                <a16:creationId xmlns:a16="http://schemas.microsoft.com/office/drawing/2014/main" id="{FC2806C1-0EB6-31BC-9372-9EAFDAB29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1971675"/>
            <a:ext cx="12154874" cy="327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617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2FF5D-AB89-67ED-1000-D4B56793C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1C0C4-00AC-5C3A-CF23-A8C0608A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Many Other Recent Architectural Developments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AD618-4FB5-78B5-0B77-6C2149FEE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496" y="1825625"/>
            <a:ext cx="8034528" cy="3880268"/>
          </a:xfrm>
        </p:spPr>
        <p:txBody>
          <a:bodyPr>
            <a:normAutofit fontScale="77500" lnSpcReduction="20000"/>
          </a:bodyPr>
          <a:lstStyle/>
          <a:p>
            <a:r>
              <a:rPr lang="en-US" sz="2400" b="1" dirty="0" err="1"/>
              <a:t>FlexiViT</a:t>
            </a:r>
            <a:r>
              <a:rPr lang="en-US" sz="2400" b="1" dirty="0"/>
              <a:t>: </a:t>
            </a:r>
            <a:r>
              <a:rPr lang="en-US" sz="2400" dirty="0"/>
              <a:t>Use randomized patch sizes, i.e. different sequence lengths, with the patch embedding weights being resized adaptively.</a:t>
            </a:r>
          </a:p>
          <a:p>
            <a:r>
              <a:rPr lang="en-US" sz="2400" b="1" dirty="0"/>
              <a:t>Pix2Struct: </a:t>
            </a:r>
            <a:r>
              <a:rPr lang="en-US" sz="2400" dirty="0"/>
              <a:t>Alternative patching which preserves the aspect ratio.</a:t>
            </a:r>
          </a:p>
          <a:p>
            <a:r>
              <a:rPr lang="en-US" sz="2400" b="1" dirty="0"/>
              <a:t>NaViT: </a:t>
            </a:r>
            <a:r>
              <a:rPr lang="en-US" sz="2400" dirty="0"/>
              <a:t>Pack multiple patches, from different images/resolutions, into a single sequence for training, while preserving the aspect ratio.</a:t>
            </a:r>
          </a:p>
          <a:p>
            <a:r>
              <a:rPr lang="en-US" sz="2400" b="1" dirty="0" err="1"/>
              <a:t>MaxViT</a:t>
            </a:r>
            <a:r>
              <a:rPr lang="en-US" sz="2400" dirty="0"/>
              <a:t>: Combine local blocks and sparse global interactions to achieve linear complexity while retaining global context.</a:t>
            </a:r>
          </a:p>
          <a:p>
            <a:r>
              <a:rPr lang="en-US" sz="2400" b="1" dirty="0"/>
              <a:t>Performer / </a:t>
            </a:r>
            <a:r>
              <a:rPr lang="en-US" sz="2400" b="1" dirty="0" err="1"/>
              <a:t>Linformer</a:t>
            </a:r>
            <a:r>
              <a:rPr lang="en-US" sz="2400" b="1" dirty="0"/>
              <a:t> / X‑</a:t>
            </a:r>
            <a:r>
              <a:rPr lang="en-US" sz="2400" b="1" dirty="0" err="1"/>
              <a:t>ViT</a:t>
            </a:r>
            <a:r>
              <a:rPr lang="en-US" sz="2400" dirty="0"/>
              <a:t>: Approximate attention, with random sampling or low‑rank factorization, to achieve near‑linear complexity.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i="1" dirty="0"/>
              <a:t>…many options aiming at the efficient processing of high-resolution images…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BCD18-F559-D652-667B-FB9E97D04A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3E008-95DA-A734-F23F-35C80AA3C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463" y="1690688"/>
            <a:ext cx="3265473" cy="388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68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561D6-4E87-2C72-96B9-3FE5887CC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7BC1-F37B-6F6A-439E-D9E3545FD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Nomenclature and Patch Count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06A77-6A36-9396-9B88-431563F4AF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EEE409-ECC4-8E8A-2217-47C3A0BD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16254" y="1723389"/>
            <a:ext cx="10116359" cy="41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7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>
          <a:extLst>
            <a:ext uri="{FF2B5EF4-FFF2-40B4-BE49-F238E27FC236}">
              <a16:creationId xmlns:a16="http://schemas.microsoft.com/office/drawing/2014/main" id="{0E0813A1-84C8-8C9B-170E-21BF7F6E7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28f2e5a060_0_24">
            <a:extLst>
              <a:ext uri="{FF2B5EF4-FFF2-40B4-BE49-F238E27FC236}">
                <a16:creationId xmlns:a16="http://schemas.microsoft.com/office/drawing/2014/main" id="{6ED77C81-4F22-EEC9-39B0-65ED4D350A9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019743"/>
            <a:ext cx="9144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 sz="3600" b="1" dirty="0"/>
              <a:t>Exercise Time</a:t>
            </a:r>
            <a:endParaRPr sz="3600" b="1" dirty="0"/>
          </a:p>
        </p:txBody>
      </p:sp>
      <p:pic>
        <p:nvPicPr>
          <p:cNvPr id="1019" name="Google Shape;1019;g328f2e5a060_0_24">
            <a:extLst>
              <a:ext uri="{FF2B5EF4-FFF2-40B4-BE49-F238E27FC236}">
                <a16:creationId xmlns:a16="http://schemas.microsoft.com/office/drawing/2014/main" id="{866468D6-82DC-DE7D-A934-5ABBD5CFF03F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0" name="Google Shape;1020;g328f2e5a060_0_24">
            <a:extLst>
              <a:ext uri="{FF2B5EF4-FFF2-40B4-BE49-F238E27FC236}">
                <a16:creationId xmlns:a16="http://schemas.microsoft.com/office/drawing/2014/main" id="{A2699DD2-3B8D-6A51-D235-684471B7FFC5}"/>
              </a:ext>
            </a:extLst>
          </p:cNvPr>
          <p:cNvCxnSpPr/>
          <p:nvPr/>
        </p:nvCxnSpPr>
        <p:spPr>
          <a:xfrm>
            <a:off x="1503350" y="3167350"/>
            <a:ext cx="93987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021" name="Google Shape;1021;g328f2e5a060_0_24">
            <a:extLst>
              <a:ext uri="{FF2B5EF4-FFF2-40B4-BE49-F238E27FC236}">
                <a16:creationId xmlns:a16="http://schemas.microsoft.com/office/drawing/2014/main" id="{04139038-D66E-6522-7330-86733456BCB9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1452" y="2019148"/>
            <a:ext cx="1148200" cy="11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17;g328f2e5a060_0_24">
            <a:extLst>
              <a:ext uri="{FF2B5EF4-FFF2-40B4-BE49-F238E27FC236}">
                <a16:creationId xmlns:a16="http://schemas.microsoft.com/office/drawing/2014/main" id="{437FCA1A-A618-54A4-82E8-55FFC82D6981}"/>
              </a:ext>
            </a:extLst>
          </p:cNvPr>
          <p:cNvSpPr txBox="1">
            <a:spLocks/>
          </p:cNvSpPr>
          <p:nvPr/>
        </p:nvSpPr>
        <p:spPr>
          <a:xfrm>
            <a:off x="1524000" y="3269267"/>
            <a:ext cx="937805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0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https://huggingface.co/docs/transformers/tasks/image_classification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C34E773-9314-E62C-75A2-C8D6557EAC6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48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2AA7B-504A-D805-F59A-9B4545E17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403C4-57DA-32E2-8B01-386E1D1E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BA3B2-1030-5B94-6A7B-0E91B582E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Convolutional Neural Networks</a:t>
            </a:r>
          </a:p>
          <a:p>
            <a:endParaRPr lang="en-US" b="1" dirty="0"/>
          </a:p>
          <a:p>
            <a:r>
              <a:rPr lang="en-US" dirty="0"/>
              <a:t>Vision Transformers</a:t>
            </a:r>
          </a:p>
          <a:p>
            <a:endParaRPr lang="en-US" dirty="0"/>
          </a:p>
          <a:p>
            <a:r>
              <a:rPr lang="en-US" b="1" dirty="0"/>
              <a:t>Object Detection, Segmentation, and other Tasks</a:t>
            </a:r>
          </a:p>
          <a:p>
            <a:endParaRPr lang="en-US" dirty="0"/>
          </a:p>
          <a:p>
            <a:r>
              <a:rPr lang="en-US" dirty="0"/>
              <a:t>Exercises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AA1A3-8000-B462-499B-AEA9FBF00D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604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5CA6B-2837-6E8B-E9B1-4E43E6E8E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D3DD6-BA60-5819-C1F7-3DE16A450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Detection and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C0156-1233-20F2-265F-46EEE3417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513" y="4071937"/>
            <a:ext cx="11015661" cy="16339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Besides classification, other common computer vision tasks involve </a:t>
            </a:r>
            <a:r>
              <a:rPr lang="en-US" b="1" dirty="0"/>
              <a:t>identifying and localizing objects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Location of the object (XY coordinates of the bounding box, or per-pixel mask).</a:t>
            </a:r>
          </a:p>
          <a:p>
            <a:pPr lvl="1"/>
            <a:r>
              <a:rPr lang="en-US" dirty="0"/>
              <a:t>Class of the object.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B0882-B50E-296A-A263-86AEE8EE86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D9937-892D-9E8C-640D-DAEEDC429B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9021" y="1669187"/>
            <a:ext cx="8793957" cy="24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02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20449-6F90-7EAE-A8A2-81D9CAB45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02C1-AAE3-5E80-BE4B-7EFE76E58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Types of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09A12-4A29-03F8-CC07-B732AE402B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26BFDF2-573F-97F3-213E-B1B6E0E34DAF}"/>
              </a:ext>
            </a:extLst>
          </p:cNvPr>
          <p:cNvSpPr txBox="1">
            <a:spLocks/>
          </p:cNvSpPr>
          <p:nvPr/>
        </p:nvSpPr>
        <p:spPr>
          <a:xfrm>
            <a:off x="5949696" y="1697038"/>
            <a:ext cx="5888735" cy="401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b="1" dirty="0"/>
              <a:t>Detection</a:t>
            </a:r>
          </a:p>
          <a:p>
            <a:pPr lvl="1"/>
            <a:r>
              <a:rPr lang="en-US" dirty="0"/>
              <a:t>Closed vs. open vocabulary.</a:t>
            </a:r>
          </a:p>
          <a:p>
            <a:pPr lvl="1"/>
            <a:r>
              <a:rPr lang="en-US" dirty="0"/>
              <a:t>Standard vs. rotated bounding boxes.</a:t>
            </a:r>
          </a:p>
          <a:p>
            <a:pPr lvl="1"/>
            <a:r>
              <a:rPr lang="en-US" dirty="0"/>
              <a:t>Referring expressions.</a:t>
            </a:r>
          </a:p>
          <a:p>
            <a:pPr lvl="1"/>
            <a:endParaRPr lang="en-US" b="1" dirty="0"/>
          </a:p>
          <a:p>
            <a:r>
              <a:rPr lang="en-US" b="1" dirty="0"/>
              <a:t>Segmentation:</a:t>
            </a:r>
          </a:p>
          <a:p>
            <a:pPr lvl="1"/>
            <a:r>
              <a:rPr lang="en-US" dirty="0"/>
              <a:t>Semantic.</a:t>
            </a:r>
          </a:p>
          <a:p>
            <a:pPr lvl="1"/>
            <a:r>
              <a:rPr lang="en-US" dirty="0"/>
              <a:t>Instance (i.e., </a:t>
            </a:r>
            <a:r>
              <a:rPr lang="en-US" i="1" dirty="0"/>
              <a:t>things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Panoptic (i.e., </a:t>
            </a:r>
            <a:r>
              <a:rPr lang="en-US" i="1" dirty="0"/>
              <a:t>things</a:t>
            </a:r>
            <a:r>
              <a:rPr lang="en-US" dirty="0"/>
              <a:t> plus </a:t>
            </a:r>
            <a:r>
              <a:rPr lang="en-US" i="1" dirty="0"/>
              <a:t>stuff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Referring expressions.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5D497-CCBA-77CB-5B8E-2D3C237D5A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28" y="1915297"/>
            <a:ext cx="4648200" cy="394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34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67C57-ABE2-4A78-7B94-CC90C6D68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0773-6CC6-B4F5-ECC3-990881528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for Object Detection and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39338-9787-408B-9E29-31D75D2AD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350" y="1825625"/>
            <a:ext cx="11544300" cy="3880268"/>
          </a:xfrm>
        </p:spPr>
        <p:txBody>
          <a:bodyPr>
            <a:normAutofit/>
          </a:bodyPr>
          <a:lstStyle/>
          <a:p>
            <a:r>
              <a:rPr lang="en-US" b="1" dirty="0"/>
              <a:t>Common pipeline with Transformers:</a:t>
            </a:r>
          </a:p>
          <a:p>
            <a:pPr lvl="1"/>
            <a:r>
              <a:rPr lang="en-US" sz="2800" dirty="0"/>
              <a:t>Image feature extraction through a backbone.</a:t>
            </a:r>
          </a:p>
          <a:p>
            <a:pPr lvl="1"/>
            <a:r>
              <a:rPr lang="en-US" sz="2800" dirty="0"/>
              <a:t>Feature enhancement through transformer encoder.</a:t>
            </a:r>
          </a:p>
          <a:p>
            <a:pPr lvl="1"/>
            <a:r>
              <a:rPr lang="en-US" sz="2800" dirty="0"/>
              <a:t>Learnable object queries aggregate pixel features through transformer decoder (cross-attention).</a:t>
            </a:r>
          </a:p>
          <a:p>
            <a:pPr lvl="2"/>
            <a:r>
              <a:rPr lang="en-US" sz="2400" dirty="0"/>
              <a:t>The decoder produces box/mask embeddings, which inform predictions.</a:t>
            </a:r>
          </a:p>
          <a:p>
            <a:pPr lvl="2"/>
            <a:endParaRPr lang="en-US" sz="2400" dirty="0"/>
          </a:p>
          <a:p>
            <a:pPr lvl="1"/>
            <a:r>
              <a:rPr lang="en-US" sz="2800" dirty="0"/>
              <a:t>Specialized loss functions (e.g., based on bipartite matching).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7083E-C28C-950B-9235-930903134D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67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BB9F1E8C-31D9-B694-F34B-D2E205884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>
            <a:extLst>
              <a:ext uri="{FF2B5EF4-FFF2-40B4-BE49-F238E27FC236}">
                <a16:creationId xmlns:a16="http://schemas.microsoft.com/office/drawing/2014/main" id="{C049416F-43B7-C056-7409-277EA744C2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 sz="3600" b="1" dirty="0"/>
              <a:t>Is it Really so Hard? </a:t>
            </a:r>
            <a:r>
              <a:rPr lang="en-US" sz="3200" dirty="0"/>
              <a:t>Yes, dealing with scale and pose!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719F4-5C8E-D84E-93AB-35DD3E46A1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4578" y="1770341"/>
            <a:ext cx="2510586" cy="41136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B9BDC8-2072-09B5-8897-39F8801D2FF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436" y="2539409"/>
            <a:ext cx="6497321" cy="2575515"/>
          </a:xfrm>
          <a:prstGeom prst="rect">
            <a:avLst/>
          </a:prstGeom>
        </p:spPr>
      </p:pic>
      <p:sp>
        <p:nvSpPr>
          <p:cNvPr id="2" name="Google Shape;87;p1">
            <a:extLst>
              <a:ext uri="{FF2B5EF4-FFF2-40B4-BE49-F238E27FC236}">
                <a16:creationId xmlns:a16="http://schemas.microsoft.com/office/drawing/2014/main" id="{8FA174C5-424D-4590-0EAF-C15A132D5A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00571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24528-D32F-FED6-74AC-97069D314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8E003-6609-C358-8DC5-DB82D13E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Detection </a:t>
            </a:r>
            <a:r>
              <a:rPr lang="en-US" dirty="0" err="1"/>
              <a:t>TRansformer</a:t>
            </a:r>
            <a:r>
              <a:rPr lang="en-US" dirty="0"/>
              <a:t> (</a:t>
            </a:r>
            <a:r>
              <a:rPr lang="en-US" dirty="0" err="1"/>
              <a:t>DeTR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2839A-0EAE-EB74-AA37-C3B8BDBF85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F135FE-D2F7-B7EA-DB5E-E1C3EF1E59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8" y="2043114"/>
            <a:ext cx="12111953" cy="3229854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F397A88-E31B-14E1-6A17-AECD067F8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338819"/>
            <a:ext cx="10515600" cy="804805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1400" dirty="0"/>
              <a:t>Nicolas </a:t>
            </a:r>
            <a:r>
              <a:rPr lang="en-US" sz="1400" dirty="0" err="1"/>
              <a:t>Carion</a:t>
            </a:r>
            <a:r>
              <a:rPr lang="en-US" sz="1400" dirty="0"/>
              <a:t> et al. End-to-End Object Detection with Transformers. ECCV 2020.</a:t>
            </a:r>
          </a:p>
        </p:txBody>
      </p:sp>
    </p:spTree>
    <p:extLst>
      <p:ext uri="{BB962C8B-B14F-4D97-AF65-F5344CB8AC3E}">
        <p14:creationId xmlns:p14="http://schemas.microsoft.com/office/powerpoint/2010/main" val="492033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586A7-D706-8F36-9DCC-5BC5212AE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76B84-E06B-7FE6-7344-F657051F4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2039"/>
            <a:ext cx="10515600" cy="802921"/>
          </a:xfrm>
        </p:spPr>
        <p:txBody>
          <a:bodyPr>
            <a:normAutofit/>
          </a:bodyPr>
          <a:lstStyle/>
          <a:p>
            <a:r>
              <a:rPr lang="en-US" dirty="0" err="1"/>
              <a:t>Segmenter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F3327-7416-E391-495E-853938DB86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E932A55-5B22-60B3-53D3-0311E7B5A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338819"/>
            <a:ext cx="10515600" cy="804805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1400" dirty="0"/>
              <a:t>Robin Strudel et al. </a:t>
            </a:r>
            <a:r>
              <a:rPr lang="en-US" sz="1400" dirty="0" err="1"/>
              <a:t>Segmenter</a:t>
            </a:r>
            <a:r>
              <a:rPr lang="en-US" sz="1400" dirty="0"/>
              <a:t>: Transformer for Semantic Segmentation. ICCV 2021.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A86B6-E9FA-EBB5-8FD3-4E0198F273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531" y="1554443"/>
            <a:ext cx="9464393" cy="391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1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90E47-A348-A118-FAB1-12D0FB69E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481B-5C83-FF59-4D21-E751A9F02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MaskFormer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EB52D-DD00-1232-CA7D-A4BE97AC7C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981785-4F98-D201-2FD3-46A013649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338819"/>
            <a:ext cx="10515600" cy="804805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1400" dirty="0"/>
              <a:t>Bowen Cheng et al. Per-Pixel Classification is Not All You Need for Semantic Segmentation. </a:t>
            </a:r>
            <a:r>
              <a:rPr lang="en-US" sz="1400" dirty="0" err="1"/>
              <a:t>NeurIPS</a:t>
            </a:r>
            <a:r>
              <a:rPr lang="en-US" sz="1400" dirty="0"/>
              <a:t> 2021.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CC4E20-61AD-0F3A-2DDD-EACE52030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732412"/>
            <a:ext cx="11901487" cy="37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54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255E4-6796-0A17-0A5F-C486A09A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5DF94-09E4-9A71-8BB2-02274DAE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Segment Anything Model (SAM and SAM2)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893C7-A928-535F-226A-01544FC3D9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1AF0D3F-F942-3B5E-0AA4-DD8D554A3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338819"/>
            <a:ext cx="10515600" cy="804805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1400" dirty="0"/>
              <a:t>Kirillov et al. Segment Anything. arXiv:2304.02643 2023.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807A48-4502-2048-FC72-708480520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6784"/>
            <a:ext cx="12183870" cy="25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53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28641-CB8F-E2B1-9639-4A3A37828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B6CE8-F00C-F66F-0A20-3AA8AF4C0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DA20A-13FE-1138-124C-2DDE885BD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350" y="1825625"/>
            <a:ext cx="11544300" cy="3880268"/>
          </a:xfrm>
        </p:spPr>
        <p:txBody>
          <a:bodyPr>
            <a:normAutofit/>
          </a:bodyPr>
          <a:lstStyle/>
          <a:p>
            <a:r>
              <a:rPr lang="en-US" dirty="0"/>
              <a:t>We overviewed modern computer vision techniques.</a:t>
            </a:r>
          </a:p>
          <a:p>
            <a:endParaRPr lang="en-US" dirty="0"/>
          </a:p>
          <a:p>
            <a:r>
              <a:rPr lang="en-US" dirty="0"/>
              <a:t>Deep neural networks for computing </a:t>
            </a:r>
            <a:r>
              <a:rPr lang="en-US" b="1" dirty="0">
                <a:solidFill>
                  <a:srgbClr val="E69138"/>
                </a:solidFill>
              </a:rPr>
              <a:t>image representations</a:t>
            </a:r>
          </a:p>
          <a:p>
            <a:pPr lvl="1"/>
            <a:r>
              <a:rPr lang="en-US" dirty="0"/>
              <a:t>Inform downstream tasks like classification, detection, or segmentation.</a:t>
            </a:r>
          </a:p>
          <a:p>
            <a:pPr lvl="1"/>
            <a:endParaRPr lang="en-US" dirty="0"/>
          </a:p>
          <a:p>
            <a:r>
              <a:rPr lang="en-US" dirty="0"/>
              <a:t>Encoder models based on CNNs or Transformers.</a:t>
            </a:r>
          </a:p>
          <a:p>
            <a:pPr lvl="1"/>
            <a:r>
              <a:rPr lang="en-US" dirty="0"/>
              <a:t>Tradeoffs associated to both types of models.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99FD0-753E-D8B6-69ED-00DDB17375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50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>
          <a:extLst>
            <a:ext uri="{FF2B5EF4-FFF2-40B4-BE49-F238E27FC236}">
              <a16:creationId xmlns:a16="http://schemas.microsoft.com/office/drawing/2014/main" id="{CE0812E1-494B-C6E0-04C3-29FBB7A43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28f2e5a060_0_24">
            <a:extLst>
              <a:ext uri="{FF2B5EF4-FFF2-40B4-BE49-F238E27FC236}">
                <a16:creationId xmlns:a16="http://schemas.microsoft.com/office/drawing/2014/main" id="{BAD3F62D-16B9-E67A-7D77-21DD594DCAF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019743"/>
            <a:ext cx="9144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 sz="3600" b="1" dirty="0"/>
              <a:t>Exercise Time</a:t>
            </a:r>
            <a:endParaRPr sz="3600" b="1" dirty="0"/>
          </a:p>
        </p:txBody>
      </p:sp>
      <p:pic>
        <p:nvPicPr>
          <p:cNvPr id="1019" name="Google Shape;1019;g328f2e5a060_0_24">
            <a:extLst>
              <a:ext uri="{FF2B5EF4-FFF2-40B4-BE49-F238E27FC236}">
                <a16:creationId xmlns:a16="http://schemas.microsoft.com/office/drawing/2014/main" id="{47BE5F9F-A063-0E66-26B8-51DE20B37B09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0" name="Google Shape;1020;g328f2e5a060_0_24">
            <a:extLst>
              <a:ext uri="{FF2B5EF4-FFF2-40B4-BE49-F238E27FC236}">
                <a16:creationId xmlns:a16="http://schemas.microsoft.com/office/drawing/2014/main" id="{7ECDD803-E976-4DED-0036-A6B6853CF6D3}"/>
              </a:ext>
            </a:extLst>
          </p:cNvPr>
          <p:cNvCxnSpPr/>
          <p:nvPr/>
        </p:nvCxnSpPr>
        <p:spPr>
          <a:xfrm>
            <a:off x="1503350" y="3167350"/>
            <a:ext cx="93987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021" name="Google Shape;1021;g328f2e5a060_0_24">
            <a:extLst>
              <a:ext uri="{FF2B5EF4-FFF2-40B4-BE49-F238E27FC236}">
                <a16:creationId xmlns:a16="http://schemas.microsoft.com/office/drawing/2014/main" id="{7B8460D6-76D4-E47C-D318-C52F97A73420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1452" y="2019148"/>
            <a:ext cx="1148200" cy="11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17;g328f2e5a060_0_24">
            <a:extLst>
              <a:ext uri="{FF2B5EF4-FFF2-40B4-BE49-F238E27FC236}">
                <a16:creationId xmlns:a16="http://schemas.microsoft.com/office/drawing/2014/main" id="{53AA99E6-46B6-910E-6EE5-013CF94150A7}"/>
              </a:ext>
            </a:extLst>
          </p:cNvPr>
          <p:cNvSpPr txBox="1">
            <a:spLocks/>
          </p:cNvSpPr>
          <p:nvPr/>
        </p:nvSpPr>
        <p:spPr>
          <a:xfrm>
            <a:off x="1523999" y="3283555"/>
            <a:ext cx="9834563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0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https://huggingface.co/docs/transformers/tasks/object_detection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>
              <a:buSzPts val="40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https://huggingface.co/docs/transformers/tasks/semantic_segmentation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487F908-A34B-9BB8-D5AC-257F873FB2C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08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1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686726"/>
            <a:ext cx="12191998" cy="52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11"/>
          <p:cNvSpPr/>
          <p:nvPr/>
        </p:nvSpPr>
        <p:spPr>
          <a:xfrm>
            <a:off x="0" y="686726"/>
            <a:ext cx="12192000" cy="5206074"/>
          </a:xfrm>
          <a:prstGeom prst="rect">
            <a:avLst/>
          </a:prstGeom>
          <a:gradFill>
            <a:gsLst>
              <a:gs pos="0">
                <a:srgbClr val="008FBC">
                  <a:alpha val="29803"/>
                </a:srgbClr>
              </a:gs>
              <a:gs pos="100000">
                <a:srgbClr val="008FBC">
                  <a:alpha val="4196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11"/>
          <p:cNvSpPr txBox="1">
            <a:spLocks noGrp="1"/>
          </p:cNvSpPr>
          <p:nvPr>
            <p:ph type="body" idx="1"/>
          </p:nvPr>
        </p:nvSpPr>
        <p:spPr>
          <a:xfrm>
            <a:off x="3700959" y="2936848"/>
            <a:ext cx="5305040" cy="157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None/>
            </a:pPr>
            <a:r>
              <a:rPr lang="en-US">
                <a:solidFill>
                  <a:srgbClr val="C00000"/>
                </a:solidFill>
              </a:rPr>
              <a:t>Thank you!</a:t>
            </a:r>
            <a:endParaRPr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86E05D0-8A83-B113-14E9-F0010879259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44158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t>56</a:t>
            </a:fld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537EE075-7358-CF9D-3E5E-0B85CA098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>
            <a:extLst>
              <a:ext uri="{FF2B5EF4-FFF2-40B4-BE49-F238E27FC236}">
                <a16:creationId xmlns:a16="http://schemas.microsoft.com/office/drawing/2014/main" id="{F2102BAE-EF2A-2300-6487-55E3FBC51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887767"/>
            <a:ext cx="10734675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 sz="3600" b="1" dirty="0"/>
              <a:t>Is it Really so Hard? </a:t>
            </a:r>
            <a:r>
              <a:rPr lang="en-US" sz="3100" dirty="0"/>
              <a:t>Yes, occlusions and background clutter!</a:t>
            </a:r>
            <a:endParaRPr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7D0CE0-2DBC-A35D-1AF7-B54BDACC52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1932352"/>
            <a:ext cx="5492750" cy="3655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FC7793-1C42-E4AC-9137-1BCF158B528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4918" y="1932352"/>
            <a:ext cx="4548883" cy="3655648"/>
          </a:xfrm>
          <a:prstGeom prst="rect">
            <a:avLst/>
          </a:prstGeom>
        </p:spPr>
      </p:pic>
      <p:sp>
        <p:nvSpPr>
          <p:cNvPr id="3" name="Google Shape;87;p1">
            <a:extLst>
              <a:ext uri="{FF2B5EF4-FFF2-40B4-BE49-F238E27FC236}">
                <a16:creationId xmlns:a16="http://schemas.microsoft.com/office/drawing/2014/main" id="{97A620E1-D714-338A-12C1-F34AC0ED57E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1962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EDD60671-2919-DC79-2E57-6D38C3EFD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>
            <a:extLst>
              <a:ext uri="{FF2B5EF4-FFF2-40B4-BE49-F238E27FC236}">
                <a16:creationId xmlns:a16="http://schemas.microsoft.com/office/drawing/2014/main" id="{225CF877-4E42-4E1C-1288-3075E0ABB1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887767"/>
            <a:ext cx="10734675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 sz="3600" b="1" dirty="0"/>
              <a:t>Is it Really so Hard? </a:t>
            </a:r>
            <a:r>
              <a:rPr lang="en-US" sz="3100" dirty="0"/>
              <a:t>Yes, due to intra-class variations!</a:t>
            </a:r>
            <a:endParaRPr sz="3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A8D78-8F31-50B1-42B7-A00467FEDB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8937" y="1690688"/>
            <a:ext cx="6334126" cy="4146086"/>
          </a:xfrm>
          <a:prstGeom prst="rect">
            <a:avLst/>
          </a:prstGeom>
        </p:spPr>
      </p:pic>
      <p:sp>
        <p:nvSpPr>
          <p:cNvPr id="2" name="Google Shape;87;p1">
            <a:extLst>
              <a:ext uri="{FF2B5EF4-FFF2-40B4-BE49-F238E27FC236}">
                <a16:creationId xmlns:a16="http://schemas.microsoft.com/office/drawing/2014/main" id="{C2F03E0E-1906-78CA-91B8-3D209B03510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45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5D0FF1F1-6043-3C49-F813-47A76DB7E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>
            <a:extLst>
              <a:ext uri="{FF2B5EF4-FFF2-40B4-BE49-F238E27FC236}">
                <a16:creationId xmlns:a16="http://schemas.microsoft.com/office/drawing/2014/main" id="{983A2648-53A5-1BFB-4850-73CABE9244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887767"/>
            <a:ext cx="10734675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 sz="3600" b="1" dirty="0"/>
              <a:t>Is it Really so Hard? </a:t>
            </a:r>
            <a:r>
              <a:rPr lang="en-US" sz="3100" dirty="0"/>
              <a:t>Yes, there are lots of potential classes!</a:t>
            </a:r>
            <a:endParaRPr sz="3600" dirty="0"/>
          </a:p>
        </p:txBody>
      </p:sp>
      <p:pic>
        <p:nvPicPr>
          <p:cNvPr id="7172" name="Picture 4" descr="Objects | Conniving Puffin Wiki | Fandom">
            <a:extLst>
              <a:ext uri="{FF2B5EF4-FFF2-40B4-BE49-F238E27FC236}">
                <a16:creationId xmlns:a16="http://schemas.microsoft.com/office/drawing/2014/main" id="{A3362293-5A86-B5E6-0C85-66B8E8425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014" y="1690688"/>
            <a:ext cx="10491787" cy="380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7;p1">
            <a:extLst>
              <a:ext uri="{FF2B5EF4-FFF2-40B4-BE49-F238E27FC236}">
                <a16:creationId xmlns:a16="http://schemas.microsoft.com/office/drawing/2014/main" id="{60BB0B4F-ED55-C59F-2B55-4B90214AE31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1407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62AB-BB9C-FC11-7E1B-0BCCF395A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Representations </a:t>
            </a:r>
            <a:r>
              <a:rPr lang="en-US" i="1" dirty="0"/>
              <a:t>(i.e., descriptive features)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FA2C6-F171-9E16-F7CD-80BEE296B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Importantly, the area deals with the construction of </a:t>
            </a:r>
            <a:r>
              <a:rPr lang="en-US" b="1" dirty="0">
                <a:solidFill>
                  <a:srgbClr val="E69138"/>
                </a:solidFill>
              </a:rPr>
              <a:t>compact representations</a:t>
            </a:r>
            <a:r>
              <a:rPr lang="en-US" dirty="0"/>
              <a:t> that describe the visual contents of images.</a:t>
            </a:r>
          </a:p>
          <a:p>
            <a:endParaRPr lang="en-US" dirty="0"/>
          </a:p>
          <a:p>
            <a:r>
              <a:rPr lang="en-US" b="1" dirty="0"/>
              <a:t>Global image representations:</a:t>
            </a:r>
          </a:p>
          <a:p>
            <a:pPr lvl="1"/>
            <a:r>
              <a:rPr lang="en-US" dirty="0"/>
              <a:t>A high-dimensional vector, a.k.a. an embedding.</a:t>
            </a:r>
          </a:p>
          <a:p>
            <a:r>
              <a:rPr lang="en-US" dirty="0"/>
              <a:t>But can also be </a:t>
            </a:r>
            <a:r>
              <a:rPr lang="en-US" b="1" dirty="0"/>
              <a:t>multiple local features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Histograms of edges, colors, or gradients.</a:t>
            </a:r>
          </a:p>
          <a:p>
            <a:pPr lvl="1"/>
            <a:r>
              <a:rPr lang="en-US" dirty="0"/>
              <a:t>A set of regions of interest and their features.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CFEE2-CE80-2B8C-EEB3-28D0E9870B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572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Yellow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</TotalTime>
  <Words>1817</Words>
  <Application>Microsoft Macintosh PowerPoint</Application>
  <PresentationFormat>Widescreen</PresentationFormat>
  <Paragraphs>306</Paragraphs>
  <Slides>56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Playfair Display</vt:lpstr>
      <vt:lpstr>Montserrat</vt:lpstr>
      <vt:lpstr>Open Sans</vt:lpstr>
      <vt:lpstr>Arial</vt:lpstr>
      <vt:lpstr>Calibri</vt:lpstr>
      <vt:lpstr>Tema do Office</vt:lpstr>
      <vt:lpstr>PowerPoint Presentation</vt:lpstr>
      <vt:lpstr>Computer Vision​: What? Why?</vt:lpstr>
      <vt:lpstr>Is it Really so Hard? Yes, due to variable viewpoints!</vt:lpstr>
      <vt:lpstr>Is it Really so Hard? Yes, due to variable illumination!</vt:lpstr>
      <vt:lpstr>Is it Really so Hard? Yes, dealing with scale and pose!</vt:lpstr>
      <vt:lpstr>Is it Really so Hard? Yes, occlusions and background clutter!</vt:lpstr>
      <vt:lpstr>Is it Really so Hard? Yes, due to intra-class variations!</vt:lpstr>
      <vt:lpstr>Is it Really so Hard? Yes, there are lots of potential classes!</vt:lpstr>
      <vt:lpstr>Image Representations (i.e., descriptive features)</vt:lpstr>
      <vt:lpstr>What can we do with Image Representations?</vt:lpstr>
      <vt:lpstr>Learning Image Representations and Classifiers</vt:lpstr>
      <vt:lpstr>Image Classification</vt:lpstr>
      <vt:lpstr>Learning General Purpose Representations</vt:lpstr>
      <vt:lpstr>Datasets Used by the Community</vt:lpstr>
      <vt:lpstr>Self-supervised versus Supervised Training</vt:lpstr>
      <vt:lpstr>Key Differences Between Visual and Textual Inputs</vt:lpstr>
      <vt:lpstr>Overview</vt:lpstr>
      <vt:lpstr>Convolutional Neural Networks (CNNs)</vt:lpstr>
      <vt:lpstr>Images are Represented as Pixel Intensities</vt:lpstr>
      <vt:lpstr>Basic Components of CNNs</vt:lpstr>
      <vt:lpstr>Fully Connected Layer</vt:lpstr>
      <vt:lpstr>Convolutional Layers (1)</vt:lpstr>
      <vt:lpstr>Convolutional Layers (2)</vt:lpstr>
      <vt:lpstr>Convolutional Layers (3)</vt:lpstr>
      <vt:lpstr>Convolutional Layers - Stride</vt:lpstr>
      <vt:lpstr>Convolutional Layers - Padding</vt:lpstr>
      <vt:lpstr>Activation Functions</vt:lpstr>
      <vt:lpstr>Subsampling/Downsampling Layers</vt:lpstr>
      <vt:lpstr>Maxpooling Layers</vt:lpstr>
      <vt:lpstr>Residual Connections (e.g., used in ResNet CNNs)</vt:lpstr>
      <vt:lpstr>Putting it all Together!</vt:lpstr>
      <vt:lpstr>Exercise Time</vt:lpstr>
      <vt:lpstr>Overview</vt:lpstr>
      <vt:lpstr>The Transformer Encoder</vt:lpstr>
      <vt:lpstr>Vision Transformers (ViTs)</vt:lpstr>
      <vt:lpstr>Overview on the Vision Transformer</vt:lpstr>
      <vt:lpstr>Performance of ViTs versus CNNs</vt:lpstr>
      <vt:lpstr>Key Differences Between Visual and Textual Inputs</vt:lpstr>
      <vt:lpstr>Hierarchical Vision Transformers</vt:lpstr>
      <vt:lpstr>Locality by Non-Overlapped Windows</vt:lpstr>
      <vt:lpstr>Shifted Non-Overlapped Windows</vt:lpstr>
      <vt:lpstr>The SWIN Architecture</vt:lpstr>
      <vt:lpstr>Many Other Recent Architectural Developments</vt:lpstr>
      <vt:lpstr>Nomenclature and Patch Count</vt:lpstr>
      <vt:lpstr>Exercise Time</vt:lpstr>
      <vt:lpstr>Overview</vt:lpstr>
      <vt:lpstr>Object Detection and Segmentation</vt:lpstr>
      <vt:lpstr>Different Types of Tasks</vt:lpstr>
      <vt:lpstr>Models for Object Detection and Segmentation</vt:lpstr>
      <vt:lpstr>The Detection TRansformer (DeTR)</vt:lpstr>
      <vt:lpstr>Segmenter</vt:lpstr>
      <vt:lpstr>MaskFormer</vt:lpstr>
      <vt:lpstr>Segment Anything Model (SAM and SAM2)</vt:lpstr>
      <vt:lpstr>Conclusions</vt:lpstr>
      <vt:lpstr>Exercise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Beatriz Roberto</dc:creator>
  <cp:lastModifiedBy>Bruno Emanuel da Graça Martins</cp:lastModifiedBy>
  <cp:revision>20</cp:revision>
  <dcterms:created xsi:type="dcterms:W3CDTF">2021-05-12T11:20:31Z</dcterms:created>
  <dcterms:modified xsi:type="dcterms:W3CDTF">2026-01-23T16:00:34Z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0x0101001E7B18D6276B0C438968DF860AE9E3C9</vt:lpwstr>
  </property>
  <property fmtid="{D5CDD505-2E9C-101B-9397-08002B2CF9AE}" pid="3" name="MediaServiceImageTags">
    <vt:lpwstr/>
  </property>
</Properties>
</file>